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8" r:id="rId19"/>
    <p:sldId id="279" r:id="rId20"/>
    <p:sldId id="275" r:id="rId21"/>
    <p:sldId id="276" r:id="rId22"/>
    <p:sldId id="277" r:id="rId23"/>
  </p:sldIdLst>
  <p:sldSz cx="12192000" cy="6858000"/>
  <p:notesSz cx="6858000" cy="9144000"/>
  <p:embeddedFontLst>
    <p:embeddedFont>
      <p:font typeface="Consolas" panose="020B0609020204030204" pitchFamily="49"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Libre Franklin" panose="00000500000000000000"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0eafc74f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0eafc74f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0eafc74f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60eafc74f1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ece777a9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3ece777a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0eafc74f1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0eafc74f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0eafc74f1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0eafc74f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ce777a9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ce777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0eafc74f1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0eafc74f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0eafc74f1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0eafc74f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0eafc74f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0eafc74f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began our engineering process at step 1: Concept exploration. Lets identify the problem</a:t>
            </a:r>
            <a:endParaRPr dirty="0"/>
          </a:p>
          <a:p>
            <a:pPr marL="0" lvl="0" indent="0" algn="l" rtl="0">
              <a:spcBef>
                <a:spcPts val="0"/>
              </a:spcBef>
              <a:spcAft>
                <a:spcPts val="0"/>
              </a:spcAft>
              <a:buNone/>
            </a:pPr>
            <a:r>
              <a:rPr lang="en-US" dirty="0"/>
              <a:t>* </a:t>
            </a:r>
            <a:r>
              <a:rPr lang="en-US" i="1" dirty="0"/>
              <a:t>read slides</a:t>
            </a:r>
            <a:endParaRPr i="1" dirty="0"/>
          </a:p>
          <a:p>
            <a:pPr marL="0" lvl="0" indent="0" algn="l" rtl="0">
              <a:spcBef>
                <a:spcPts val="0"/>
              </a:spcBef>
              <a:spcAft>
                <a:spcPts val="0"/>
              </a:spcAft>
              <a:buNone/>
            </a:pPr>
            <a:r>
              <a:rPr lang="en-US" i="1" dirty="0"/>
              <a:t>*</a:t>
            </a:r>
            <a:r>
              <a:rPr lang="en-US" dirty="0"/>
              <a:t>Now that we are clear of what the problem is, let's identify the needs.</a:t>
            </a:r>
            <a:endParaRPr dirty="0"/>
          </a:p>
        </p:txBody>
      </p:sp>
      <p:sp>
        <p:nvSpPr>
          <p:cNvPr id="98" name="Google Shape;9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eae82e8e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eae82e8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eafc74f1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0eafc74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Like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0eae82e8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0eae82e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*Requirements! All requirements must be Measurable, Easy to understand, Testable, and most importantly Achievable!</a:t>
            </a:r>
            <a:endParaRPr/>
          </a:p>
          <a:p>
            <a:pPr marL="0" lvl="0" indent="0" algn="l" rtl="0">
              <a:spcBef>
                <a:spcPts val="0"/>
              </a:spcBef>
              <a:spcAft>
                <a:spcPts val="0"/>
              </a:spcAft>
              <a:buNone/>
            </a:pPr>
            <a:r>
              <a:rPr lang="en-US"/>
              <a:t>* read all bullet points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*Brainstorming: What do you call a smart omelette? An Egg Head!</a:t>
            </a:r>
            <a:endParaRPr/>
          </a:p>
          <a:p>
            <a:pPr marL="0" lvl="0" indent="0" algn="l" rtl="0">
              <a:spcBef>
                <a:spcPts val="0"/>
              </a:spcBef>
              <a:spcAft>
                <a:spcPts val="0"/>
              </a:spcAft>
              <a:buNone/>
            </a:pPr>
            <a:r>
              <a:rPr lang="en-US"/>
              <a:t>*We brainstormed h</a:t>
            </a:r>
            <a:endParaRPr/>
          </a:p>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the solution we agreed would best suit the user and meet requirements</a:t>
            </a:r>
            <a:endParaRPr/>
          </a:p>
        </p:txBody>
      </p:sp>
      <p:sp>
        <p:nvSpPr>
          <p:cNvPr id="138" name="Google Shape;13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5" name="Google Shape;15;p2"/>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18" name="Google Shape;18;p2"/>
          <p:cNvGrpSpPr/>
          <p:nvPr/>
        </p:nvGrpSpPr>
        <p:grpSpPr>
          <a:xfrm>
            <a:off x="752858" y="744469"/>
            <a:ext cx="10674116" cy="5349671"/>
            <a:chOff x="752858" y="744469"/>
            <a:chExt cx="10674116" cy="5349671"/>
          </a:xfrm>
        </p:grpSpPr>
        <p:sp>
          <p:nvSpPr>
            <p:cNvPr id="19" name="Google Shape;19;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4386262" y="-719138"/>
            <a:ext cx="3571875" cy="96012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0" name="Google Shape;80;p1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2839798" y="-844042"/>
            <a:ext cx="5243244" cy="8179641"/>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6" name="Google Shape;86;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4" name="Google Shape;24;p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0" name="Google Shape;30;p4"/>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1" name="Google Shape;31;p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41" name="Google Shape;41;p6"/>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6"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8" name="Google Shape;48;p7"/>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9" name="Google Shape;49;p7"/>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0" name="Google Shape;50;p7"/>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1" name="Google Shape;51;p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9"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63" name="Google Shape;63;p9"/>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64" name="Google Shape;64;p9"/>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9"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532120" y="0"/>
            <a:ext cx="6659880" cy="6857999"/>
          </a:xfrm>
          <a:prstGeom prst="rect">
            <a:avLst/>
          </a:prstGeom>
          <a:noFill/>
          <a:ln>
            <a:noFill/>
          </a:ln>
        </p:spPr>
        <p:txBody>
          <a:bodyPr spcFirstLastPara="1" wrap="square" lIns="91425" tIns="45700" rIns="91425" bIns="45700" anchor="t" anchorCtr="0">
            <a:noAutofit/>
          </a:bodyPr>
          <a:lstStyle>
            <a:lvl1pPr marR="0" lvl="0" algn="l" rtl="0">
              <a:lnSpc>
                <a:spcPct val="94000"/>
              </a:lnSpc>
              <a:spcBef>
                <a:spcPts val="10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1pPr>
            <a:lvl2pPr marR="0" lvl="1"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2pPr>
            <a:lvl3pPr marR="0" lvl="2"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3pPr>
            <a:lvl4pPr marR="0" lvl="3"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4pPr>
            <a:lvl5pPr marR="0" lvl="4"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5pPr>
            <a:lvl6pPr marR="0" lvl="5"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6pPr>
            <a:lvl7pPr marR="0" lvl="6"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7pPr>
            <a:lvl8pPr marR="0" lvl="7"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8pPr>
            <a:lvl9pPr marR="0" lvl="8" algn="l" rtl="0">
              <a:lnSpc>
                <a:spcPct val="94000"/>
              </a:lnSpc>
              <a:spcBef>
                <a:spcPts val="500"/>
              </a:spcBef>
              <a:spcAft>
                <a:spcPts val="20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9pPr>
          </a:lstStyle>
          <a:p>
            <a:endParaRPr/>
          </a:p>
        </p:txBody>
      </p:sp>
      <p:sp>
        <p:nvSpPr>
          <p:cNvPr id="72" name="Google Shape;72;p10"/>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3" name="Google Shape;73;p1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8" name="Google Shape;8;p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fLSbC_v1v2U&amp;feature=youtu.b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newswire.com/news-releases/lost-and-found-the-average-american-spends-25-days-each-year-looking-for-lost-items-collectively-costing-us-households-27-billion-annually-in-replacement-costs-300449305.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stackoverflow.com/questions/11217674/how-to-calculate-distance-from-wifi-router-using-signal-strengt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Libre Franklin"/>
              <a:buNone/>
            </a:pPr>
            <a:r>
              <a:rPr lang="en-US"/>
              <a:t>EGGS-ELLENT TRACKING</a:t>
            </a:r>
            <a:endParaRPr/>
          </a:p>
        </p:txBody>
      </p:sp>
      <p:sp>
        <p:nvSpPr>
          <p:cNvPr id="94" name="Google Shape;94;p13"/>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Autofit/>
          </a:bodyPr>
          <a:lstStyle/>
          <a:p>
            <a:pPr marL="0" lvl="0" indent="0" algn="ctr" rtl="0">
              <a:lnSpc>
                <a:spcPct val="112000"/>
              </a:lnSpc>
              <a:spcBef>
                <a:spcPts val="0"/>
              </a:spcBef>
              <a:spcAft>
                <a:spcPts val="0"/>
              </a:spcAft>
              <a:buClr>
                <a:schemeClr val="dk2"/>
              </a:buClr>
              <a:buSzPts val="2300"/>
              <a:buNone/>
            </a:pPr>
            <a:r>
              <a:rPr lang="en-US"/>
              <a:t>AUMelettes: Dr. Pape, Kayla Luther, Adam Rodriguez, Rebecca Hogue, Riley Taylor, David Whyte</a:t>
            </a:r>
            <a:endParaRPr/>
          </a:p>
        </p:txBody>
      </p:sp>
      <p:pic>
        <p:nvPicPr>
          <p:cNvPr id="95" name="Google Shape;95;p13"/>
          <p:cNvPicPr preferRelativeResize="0"/>
          <p:nvPr/>
        </p:nvPicPr>
        <p:blipFill>
          <a:blip r:embed="rId3">
            <a:alphaModFix/>
          </a:blip>
          <a:stretch>
            <a:fillRect/>
          </a:stretch>
        </p:blipFill>
        <p:spPr>
          <a:xfrm>
            <a:off x="8563300" y="2730250"/>
            <a:ext cx="1156425" cy="1156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400"/>
              <a:buFont typeface="Libre Franklin"/>
              <a:buNone/>
            </a:pPr>
            <a:r>
              <a:rPr lang="en-US"/>
              <a:t>The E.G.G.</a:t>
            </a:r>
            <a:endParaRPr/>
          </a:p>
          <a:p>
            <a:pPr marL="0" lvl="0" indent="0" algn="ctr" rtl="0">
              <a:spcBef>
                <a:spcPts val="0"/>
              </a:spcBef>
              <a:spcAft>
                <a:spcPts val="0"/>
              </a:spcAft>
              <a:buClr>
                <a:schemeClr val="dk2"/>
              </a:buClr>
              <a:buSzPts val="4400"/>
              <a:buFont typeface="Libre Franklin"/>
              <a:buNone/>
            </a:pPr>
            <a:r>
              <a:rPr lang="en-US" sz="3000"/>
              <a:t>Electromagnetic Geolocating Gadget</a:t>
            </a:r>
            <a:endParaRPr sz="3000"/>
          </a:p>
          <a:p>
            <a:pPr marL="0" lvl="0" indent="0" algn="l" rtl="0">
              <a:spcBef>
                <a:spcPts val="0"/>
              </a:spcBef>
              <a:spcAft>
                <a:spcPts val="0"/>
              </a:spcAft>
              <a:buNone/>
            </a:pPr>
            <a:endParaRPr/>
          </a:p>
        </p:txBody>
      </p:sp>
      <p:sp>
        <p:nvSpPr>
          <p:cNvPr id="209" name="Google Shape;209;p23"/>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Hardware:</a:t>
            </a:r>
            <a:endParaRPr sz="4800">
              <a:latin typeface="Libre Franklin"/>
              <a:ea typeface="Libre Franklin"/>
              <a:cs typeface="Libre Franklin"/>
              <a:sym typeface="Libre Franklin"/>
            </a:endParaRPr>
          </a:p>
        </p:txBody>
      </p:sp>
      <p:pic>
        <p:nvPicPr>
          <p:cNvPr id="210" name="Google Shape;210;p23"/>
          <p:cNvPicPr preferRelativeResize="0"/>
          <p:nvPr/>
        </p:nvPicPr>
        <p:blipFill rotWithShape="1">
          <a:blip r:embed="rId3">
            <a:alphaModFix/>
          </a:blip>
          <a:srcRect l="14087" t="17342" r="10378" b="19593"/>
          <a:stretch/>
        </p:blipFill>
        <p:spPr>
          <a:xfrm>
            <a:off x="4999350" y="3204063"/>
            <a:ext cx="3190840" cy="3416037"/>
          </a:xfrm>
          <a:prstGeom prst="rect">
            <a:avLst/>
          </a:prstGeom>
          <a:noFill/>
          <a:ln>
            <a:noFill/>
          </a:ln>
        </p:spPr>
      </p:pic>
      <p:pic>
        <p:nvPicPr>
          <p:cNvPr id="211" name="Google Shape;211;p23"/>
          <p:cNvPicPr preferRelativeResize="0"/>
          <p:nvPr/>
        </p:nvPicPr>
        <p:blipFill rotWithShape="1">
          <a:blip r:embed="rId4">
            <a:alphaModFix/>
          </a:blip>
          <a:srcRect r="7808" b="12808"/>
          <a:stretch/>
        </p:blipFill>
        <p:spPr>
          <a:xfrm>
            <a:off x="8169709" y="1840279"/>
            <a:ext cx="3551100" cy="3416037"/>
          </a:xfrm>
          <a:prstGeom prst="rect">
            <a:avLst/>
          </a:prstGeom>
          <a:noFill/>
          <a:ln>
            <a:noFill/>
          </a:ln>
        </p:spPr>
      </p:pic>
      <p:pic>
        <p:nvPicPr>
          <p:cNvPr id="212" name="Google Shape;212;p23"/>
          <p:cNvPicPr preferRelativeResize="0"/>
          <p:nvPr/>
        </p:nvPicPr>
        <p:blipFill>
          <a:blip r:embed="rId5">
            <a:alphaModFix/>
          </a:blip>
          <a:stretch>
            <a:fillRect/>
          </a:stretch>
        </p:blipFill>
        <p:spPr>
          <a:xfrm>
            <a:off x="10064625" y="4803724"/>
            <a:ext cx="2127375" cy="2127350"/>
          </a:xfrm>
          <a:prstGeom prst="rect">
            <a:avLst/>
          </a:prstGeom>
          <a:noFill/>
          <a:ln>
            <a:noFill/>
          </a:ln>
        </p:spPr>
      </p:pic>
      <p:pic>
        <p:nvPicPr>
          <p:cNvPr id="8" name="Google Shape;275;p31">
            <a:extLst>
              <a:ext uri="{FF2B5EF4-FFF2-40B4-BE49-F238E27FC236}">
                <a16:creationId xmlns:a16="http://schemas.microsoft.com/office/drawing/2014/main" id="{E1026179-1364-41F9-8F5D-5FC4544CF1F8}"/>
              </a:ext>
            </a:extLst>
          </p:cNvPr>
          <p:cNvPicPr preferRelativeResize="0"/>
          <p:nvPr/>
        </p:nvPicPr>
        <p:blipFill rotWithShape="1">
          <a:blip r:embed="rId6">
            <a:alphaModFix/>
          </a:blip>
          <a:srcRect b="52981"/>
          <a:stretch/>
        </p:blipFill>
        <p:spPr>
          <a:xfrm>
            <a:off x="772608" y="1840279"/>
            <a:ext cx="4242452" cy="47798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The Basket</a:t>
            </a:r>
            <a:endParaRPr/>
          </a:p>
          <a:p>
            <a:pPr marL="0" lvl="0" indent="0" algn="ctr" rtl="0">
              <a:lnSpc>
                <a:spcPct val="89000"/>
              </a:lnSpc>
              <a:spcBef>
                <a:spcPts val="0"/>
              </a:spcBef>
              <a:spcAft>
                <a:spcPts val="0"/>
              </a:spcAft>
              <a:buClr>
                <a:schemeClr val="dk2"/>
              </a:buClr>
              <a:buSzPts val="4400"/>
              <a:buFont typeface="Libre Franklin"/>
              <a:buNone/>
            </a:pPr>
            <a:r>
              <a:rPr lang="en-US" sz="3000"/>
              <a:t>User Interface/Database</a:t>
            </a:r>
            <a:endParaRPr sz="3000"/>
          </a:p>
        </p:txBody>
      </p:sp>
      <p:sp>
        <p:nvSpPr>
          <p:cNvPr id="218" name="Google Shape;218;p2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1200"/>
              </a:spcBef>
              <a:spcAft>
                <a:spcPts val="0"/>
              </a:spcAft>
              <a:buNone/>
            </a:pPr>
            <a:endParaRPr/>
          </a:p>
        </p:txBody>
      </p:sp>
      <p:sp>
        <p:nvSpPr>
          <p:cNvPr id="219" name="Google Shape;219;p24"/>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Software:</a:t>
            </a:r>
            <a:endParaRPr sz="4800">
              <a:latin typeface="Libre Franklin"/>
              <a:ea typeface="Libre Franklin"/>
              <a:cs typeface="Libre Franklin"/>
              <a:sym typeface="Libre Franklin"/>
            </a:endParaRPr>
          </a:p>
        </p:txBody>
      </p:sp>
      <p:pic>
        <p:nvPicPr>
          <p:cNvPr id="220" name="Google Shape;220;p24"/>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21" name="Google Shape;221;p24"/>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27" name="Google Shape;227;p25"/>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28" name="Google Shape;228;p25"/>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6"/>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35" name="Google Shape;235;p26"/>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36" name="Google Shape;236;p26"/>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43" name="Google Shape;243;p27"/>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44" name="Google Shape;244;p27"/>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50" name="Google Shape;250;p28"/>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51" name="Google Shape;251;p28"/>
          <p:cNvPicPr preferRelativeResize="0"/>
          <p:nvPr/>
        </p:nvPicPr>
        <p:blipFill>
          <a:blip r:embed="rId4">
            <a:alphaModFix/>
          </a:blip>
          <a:stretch>
            <a:fillRect/>
          </a:stretch>
        </p:blipFill>
        <p:spPr>
          <a:xfrm>
            <a:off x="10064613" y="4730649"/>
            <a:ext cx="2127375" cy="212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9"/>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58" name="Google Shape;258;p29"/>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59" name="Google Shape;259;p29"/>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0"/>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266" name="Google Shape;266;p3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67" name="Google Shape;267;p30"/>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E774-6E4F-4A64-A0BE-2F435241FF4F}"/>
              </a:ext>
            </a:extLst>
          </p:cNvPr>
          <p:cNvSpPr>
            <a:spLocks noGrp="1"/>
          </p:cNvSpPr>
          <p:nvPr>
            <p:ph type="title"/>
          </p:nvPr>
        </p:nvSpPr>
        <p:spPr>
          <a:xfrm>
            <a:off x="1371600" y="725506"/>
            <a:ext cx="9344638" cy="1446194"/>
          </a:xfrm>
        </p:spPr>
        <p:txBody>
          <a:bodyPr/>
          <a:lstStyle/>
          <a:p>
            <a:r>
              <a:rPr lang="en-US" dirty="0"/>
              <a:t>Prototype Presentation Video </a:t>
            </a:r>
          </a:p>
        </p:txBody>
      </p:sp>
      <p:sp>
        <p:nvSpPr>
          <p:cNvPr id="3" name="Text Placeholder 2">
            <a:extLst>
              <a:ext uri="{FF2B5EF4-FFF2-40B4-BE49-F238E27FC236}">
                <a16:creationId xmlns:a16="http://schemas.microsoft.com/office/drawing/2014/main" id="{5426E435-7645-4EB5-A2E2-52842687CF3B}"/>
              </a:ext>
            </a:extLst>
          </p:cNvPr>
          <p:cNvSpPr>
            <a:spLocks noGrp="1"/>
          </p:cNvSpPr>
          <p:nvPr>
            <p:ph type="body" idx="1"/>
          </p:nvPr>
        </p:nvSpPr>
        <p:spPr>
          <a:xfrm>
            <a:off x="1115038" y="2311078"/>
            <a:ext cx="9601200" cy="3581400"/>
          </a:xfrm>
        </p:spPr>
        <p:txBody>
          <a:bodyPr/>
          <a:lstStyle/>
          <a:p>
            <a:r>
              <a:rPr lang="en-US">
                <a:hlinkClick r:id="rId2"/>
              </a:rPr>
              <a:t>https://www.youtube.com/watch?v=fLSbC_v1v2U&amp;feature=youtu.be</a:t>
            </a:r>
            <a:r>
              <a:rPr lang="en-US"/>
              <a:t> </a:t>
            </a:r>
            <a:endParaRPr lang="en-US" dirty="0"/>
          </a:p>
          <a:p>
            <a:r>
              <a:rPr lang="en-US" dirty="0"/>
              <a:t>Continue for embedded video</a:t>
            </a:r>
          </a:p>
        </p:txBody>
      </p:sp>
      <p:pic>
        <p:nvPicPr>
          <p:cNvPr id="4" name="Google Shape;283;p32">
            <a:extLst>
              <a:ext uri="{FF2B5EF4-FFF2-40B4-BE49-F238E27FC236}">
                <a16:creationId xmlns:a16="http://schemas.microsoft.com/office/drawing/2014/main" id="{D7F4D87D-EA6F-4E8B-9787-D6C9654C3A15}"/>
              </a:ext>
            </a:extLst>
          </p:cNvPr>
          <p:cNvPicPr preferRelativeResize="0"/>
          <p:nvPr/>
        </p:nvPicPr>
        <p:blipFill>
          <a:blip r:embed="rId3">
            <a:alphaModFix/>
          </a:blip>
          <a:stretch>
            <a:fillRect/>
          </a:stretch>
        </p:blipFill>
        <p:spPr>
          <a:xfrm>
            <a:off x="10064625" y="4737363"/>
            <a:ext cx="2127375" cy="2127350"/>
          </a:xfrm>
          <a:prstGeom prst="rect">
            <a:avLst/>
          </a:prstGeom>
          <a:noFill/>
          <a:ln>
            <a:noFill/>
          </a:ln>
        </p:spPr>
      </p:pic>
    </p:spTree>
    <p:extLst>
      <p:ext uri="{BB962C8B-B14F-4D97-AF65-F5344CB8AC3E}">
        <p14:creationId xmlns:p14="http://schemas.microsoft.com/office/powerpoint/2010/main" val="737233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23AB-236F-493A-BB35-01E5BDB25C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1D8E1DD-B047-494D-920F-A32EEF0971F2}"/>
              </a:ext>
            </a:extLst>
          </p:cNvPr>
          <p:cNvSpPr>
            <a:spLocks noGrp="1"/>
          </p:cNvSpPr>
          <p:nvPr>
            <p:ph type="body" idx="1"/>
          </p:nvPr>
        </p:nvSpPr>
        <p:spPr/>
        <p:txBody>
          <a:bodyPr/>
          <a:lstStyle/>
          <a:p>
            <a:endParaRPr lang="en-US" dirty="0"/>
          </a:p>
        </p:txBody>
      </p:sp>
      <p:pic>
        <p:nvPicPr>
          <p:cNvPr id="4" name="Screen Recording 5">
            <a:hlinkClick r:id="" action="ppaction://media"/>
            <a:extLst>
              <a:ext uri="{FF2B5EF4-FFF2-40B4-BE49-F238E27FC236}">
                <a16:creationId xmlns:a16="http://schemas.microsoft.com/office/drawing/2014/main" id="{8BC204A1-CDFA-4F9B-BD42-C8CF13973D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2970" y="205740"/>
            <a:ext cx="11075670" cy="5966460"/>
          </a:xfrm>
          <a:prstGeom prst="rect">
            <a:avLst/>
          </a:prstGeom>
        </p:spPr>
      </p:pic>
    </p:spTree>
    <p:extLst>
      <p:ext uri="{BB962C8B-B14F-4D97-AF65-F5344CB8AC3E}">
        <p14:creationId xmlns:p14="http://schemas.microsoft.com/office/powerpoint/2010/main" val="29148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a:t>Problem Statement: </a:t>
            </a:r>
            <a:endParaRPr/>
          </a:p>
        </p:txBody>
      </p:sp>
      <p:sp>
        <p:nvSpPr>
          <p:cNvPr id="101" name="Google Shape;101;p14"/>
          <p:cNvSpPr txBox="1">
            <a:spLocks noGrp="1"/>
          </p:cNvSpPr>
          <p:nvPr>
            <p:ph type="body" idx="1"/>
          </p:nvPr>
        </p:nvSpPr>
        <p:spPr>
          <a:xfrm>
            <a:off x="1371600" y="2068497"/>
            <a:ext cx="9601200" cy="4696287"/>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240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The average American spends 2.5 days each year looking for lost items collectively costing U.S. $2.7B annually in replacement costs</a:t>
            </a:r>
            <a:r>
              <a:rPr lang="en-US" sz="3000" baseline="30000">
                <a:solidFill>
                  <a:schemeClr val="dk1"/>
                </a:solidFill>
                <a:latin typeface="Times New Roman"/>
                <a:ea typeface="Times New Roman"/>
                <a:cs typeface="Times New Roman"/>
                <a:sym typeface="Times New Roman"/>
              </a:rPr>
              <a:t>1</a:t>
            </a:r>
            <a:r>
              <a:rPr lang="en-US" sz="3000">
                <a:solidFill>
                  <a:schemeClr val="dk1"/>
                </a:solidFill>
                <a:latin typeface="Times New Roman"/>
                <a:ea typeface="Times New Roman"/>
                <a:cs typeface="Times New Roman"/>
                <a:sym typeface="Times New Roman"/>
              </a:rPr>
              <a:t>. </a:t>
            </a:r>
            <a:endParaRPr sz="3000">
              <a:solidFill>
                <a:schemeClr val="dk1"/>
              </a:solidFill>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Create an inventory tracking mechanism using IoT applications. </a:t>
            </a:r>
            <a:endParaRPr sz="3000">
              <a:solidFill>
                <a:schemeClr val="dk1"/>
              </a:solidFill>
              <a:latin typeface="Times New Roman"/>
              <a:ea typeface="Times New Roman"/>
              <a:cs typeface="Times New Roman"/>
              <a:sym typeface="Times New Roman"/>
            </a:endParaRPr>
          </a:p>
        </p:txBody>
      </p:sp>
      <p:pic>
        <p:nvPicPr>
          <p:cNvPr id="102" name="Google Shape;102;p14"/>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1371600" y="685800"/>
            <a:ext cx="9601200" cy="10864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Calculations</a:t>
            </a:r>
            <a:endParaRPr/>
          </a:p>
        </p:txBody>
      </p:sp>
      <p:sp>
        <p:nvSpPr>
          <p:cNvPr id="281" name="Google Shape;281;p32"/>
          <p:cNvSpPr txBox="1">
            <a:spLocks noGrp="1"/>
          </p:cNvSpPr>
          <p:nvPr>
            <p:ph type="body" idx="1"/>
          </p:nvPr>
        </p:nvSpPr>
        <p:spPr>
          <a:xfrm>
            <a:off x="1371600" y="1965489"/>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err="1"/>
              <a:t>Raspi</a:t>
            </a:r>
            <a:r>
              <a:rPr lang="en-US" dirty="0"/>
              <a:t> Battery life:</a:t>
            </a:r>
            <a:endParaRPr dirty="0"/>
          </a:p>
          <a:p>
            <a:pPr marL="0" lvl="0" indent="0" algn="l" rtl="0">
              <a:spcBef>
                <a:spcPts val="1000"/>
              </a:spcBef>
              <a:spcAft>
                <a:spcPts val="0"/>
              </a:spcAft>
              <a:buNone/>
            </a:pPr>
            <a:r>
              <a:rPr lang="en-US" dirty="0"/>
              <a:t>	Raspberry pi 3.1A to operate</a:t>
            </a:r>
            <a:endParaRPr dirty="0"/>
          </a:p>
          <a:p>
            <a:pPr marL="0" lvl="0" indent="457200" algn="l" rtl="0">
              <a:spcBef>
                <a:spcPts val="1000"/>
              </a:spcBef>
              <a:spcAft>
                <a:spcPts val="0"/>
              </a:spcAft>
              <a:buNone/>
            </a:pPr>
            <a:r>
              <a:rPr lang="en-US" b="1" dirty="0"/>
              <a:t>Requires at least 74.5Ah Battery to meet 24hr battery operation life</a:t>
            </a:r>
            <a:endParaRPr b="1" dirty="0"/>
          </a:p>
          <a:p>
            <a:pPr marL="0" lvl="0" indent="0" algn="l" rtl="0">
              <a:spcBef>
                <a:spcPts val="1000"/>
              </a:spcBef>
              <a:spcAft>
                <a:spcPts val="0"/>
              </a:spcAft>
              <a:buNone/>
            </a:pPr>
            <a:r>
              <a:rPr lang="en-US" b="1" dirty="0"/>
              <a:t>		(</a:t>
            </a:r>
            <a:r>
              <a:rPr lang="en-US" i="1" dirty="0"/>
              <a:t>a larger battery will be required if pi is constantly updating server and receiving data and using NFC antenna)</a:t>
            </a:r>
            <a:endParaRPr i="1" dirty="0"/>
          </a:p>
          <a:p>
            <a:pPr marL="0" lvl="0" indent="0" algn="l" rtl="0">
              <a:spcBef>
                <a:spcPts val="1000"/>
              </a:spcBef>
              <a:spcAft>
                <a:spcPts val="0"/>
              </a:spcAft>
              <a:buNone/>
            </a:pPr>
            <a:r>
              <a:rPr lang="en-US" dirty="0"/>
              <a:t>Triangulation of </a:t>
            </a:r>
            <a:r>
              <a:rPr lang="en-US" dirty="0" err="1"/>
              <a:t>Wifi</a:t>
            </a:r>
            <a:r>
              <a:rPr lang="en-US" dirty="0"/>
              <a:t> Routers[2]:</a:t>
            </a:r>
            <a:endParaRPr dirty="0"/>
          </a:p>
          <a:p>
            <a:pPr marL="0" lvl="0" indent="457200" algn="l" rtl="0">
              <a:spcBef>
                <a:spcPts val="1000"/>
              </a:spcBef>
              <a:spcAft>
                <a:spcPts val="0"/>
              </a:spcAft>
              <a:buNone/>
            </a:pPr>
            <a:r>
              <a:rPr lang="en-US" dirty="0">
                <a:solidFill>
                  <a:srgbClr val="242729"/>
                </a:solidFill>
                <a:highlight>
                  <a:srgbClr val="FFFFFF"/>
                </a:highlight>
                <a:latin typeface="Times New Roman"/>
                <a:ea typeface="Times New Roman"/>
                <a:cs typeface="Times New Roman"/>
                <a:sym typeface="Times New Roman"/>
              </a:rPr>
              <a:t>Fade Margin equation </a:t>
            </a:r>
            <a:endParaRPr dirty="0">
              <a:solidFill>
                <a:srgbClr val="242729"/>
              </a:solidFill>
              <a:highlight>
                <a:srgbClr val="EFF0F1"/>
              </a:highlight>
              <a:latin typeface="Consolas"/>
              <a:ea typeface="Consolas"/>
              <a:cs typeface="Consolas"/>
              <a:sym typeface="Consolas"/>
            </a:endParaRPr>
          </a:p>
          <a:p>
            <a:pPr marL="0" lvl="0" indent="457200" algn="l" rtl="0">
              <a:spcBef>
                <a:spcPts val="1000"/>
              </a:spcBef>
              <a:spcAft>
                <a:spcPts val="0"/>
              </a:spcAft>
              <a:buNone/>
            </a:pPr>
            <a:r>
              <a:rPr lang="en-US" dirty="0">
                <a:solidFill>
                  <a:srgbClr val="242729"/>
                </a:solidFill>
                <a:highlight>
                  <a:srgbClr val="FFFFFF"/>
                </a:highlight>
                <a:latin typeface="Times New Roman"/>
                <a:ea typeface="Times New Roman"/>
                <a:cs typeface="Times New Roman"/>
                <a:sym typeface="Times New Roman"/>
              </a:rPr>
              <a:t>Free Space Path Loss </a:t>
            </a:r>
            <a:r>
              <a:rPr lang="en-US" dirty="0">
                <a:solidFill>
                  <a:srgbClr val="242729"/>
                </a:solidFill>
                <a:highlight>
                  <a:srgbClr val="EFF0F1"/>
                </a:highlight>
                <a:latin typeface="Consolas"/>
                <a:ea typeface="Consolas"/>
                <a:cs typeface="Consolas"/>
                <a:sym typeface="Consolas"/>
              </a:rPr>
              <a:t>(dB) = 20log10(d) + 20log10(f) + K</a:t>
            </a:r>
            <a:r>
              <a:rPr lang="en-US" dirty="0">
                <a:solidFill>
                  <a:srgbClr val="242729"/>
                </a:solidFill>
                <a:highlight>
                  <a:srgbClr val="FFFFFF"/>
                </a:highlight>
                <a:latin typeface="Times New Roman"/>
                <a:ea typeface="Times New Roman"/>
                <a:cs typeface="Times New Roman"/>
                <a:sym typeface="Times New Roman"/>
              </a:rPr>
              <a:t> </a:t>
            </a:r>
            <a:endParaRPr dirty="0">
              <a:solidFill>
                <a:srgbClr val="242729"/>
              </a:solidFill>
              <a:highlight>
                <a:srgbClr val="FFFFFF"/>
              </a:highlight>
              <a:latin typeface="Times New Roman"/>
              <a:ea typeface="Times New Roman"/>
              <a:cs typeface="Times New Roman"/>
              <a:sym typeface="Times New Roman"/>
            </a:endParaRPr>
          </a:p>
          <a:p>
            <a:pPr marL="76200" marR="76200" lvl="0" indent="381000" algn="l" rtl="0">
              <a:lnSpc>
                <a:spcPct val="115000"/>
              </a:lnSpc>
              <a:spcBef>
                <a:spcPts val="200"/>
              </a:spcBef>
              <a:spcAft>
                <a:spcPts val="0"/>
              </a:spcAft>
              <a:buClr>
                <a:schemeClr val="dk1"/>
              </a:buClr>
              <a:buSzPts val="1100"/>
              <a:buFont typeface="Arial"/>
              <a:buNone/>
            </a:pPr>
            <a:r>
              <a:rPr lang="en-US" sz="2200" dirty="0">
                <a:solidFill>
                  <a:srgbClr val="242729"/>
                </a:solidFill>
                <a:highlight>
                  <a:srgbClr val="EFF0F1"/>
                </a:highlight>
                <a:latin typeface="Times New Roman"/>
                <a:ea typeface="Times New Roman"/>
                <a:cs typeface="Times New Roman"/>
                <a:sym typeface="Times New Roman"/>
              </a:rPr>
              <a:t>Distance (km) = 10(FSPL – 32.44 – 20log10(f))/20</a:t>
            </a:r>
            <a:endParaRPr sz="2200" dirty="0">
              <a:solidFill>
                <a:srgbClr val="242729"/>
              </a:solidFill>
              <a:highlight>
                <a:srgbClr val="EFF0F1"/>
              </a:highlight>
              <a:latin typeface="Times New Roman"/>
              <a:ea typeface="Times New Roman"/>
              <a:cs typeface="Times New Roman"/>
              <a:sym typeface="Times New Roman"/>
            </a:endParaRPr>
          </a:p>
          <a:p>
            <a:pPr marL="0" lvl="0" indent="0" algn="l" rtl="0">
              <a:spcBef>
                <a:spcPts val="1100"/>
              </a:spcBef>
              <a:spcAft>
                <a:spcPts val="0"/>
              </a:spcAft>
              <a:buNone/>
            </a:pPr>
            <a:endParaRPr dirty="0">
              <a:solidFill>
                <a:srgbClr val="242729"/>
              </a:solidFill>
              <a:highlight>
                <a:srgbClr val="FFFFFF"/>
              </a:highlight>
              <a:latin typeface="Arial"/>
              <a:ea typeface="Arial"/>
              <a:cs typeface="Arial"/>
              <a:sym typeface="Arial"/>
            </a:endParaRPr>
          </a:p>
          <a:p>
            <a:pPr marL="0" lvl="0" indent="0" algn="l" rtl="0">
              <a:spcBef>
                <a:spcPts val="1000"/>
              </a:spcBef>
              <a:spcAft>
                <a:spcPts val="0"/>
              </a:spcAft>
              <a:buNone/>
            </a:pPr>
            <a:endParaRPr b="1" dirty="0"/>
          </a:p>
          <a:p>
            <a:pPr marL="0" lvl="0" indent="0" algn="l" rtl="0">
              <a:spcBef>
                <a:spcPts val="1000"/>
              </a:spcBef>
              <a:spcAft>
                <a:spcPts val="200"/>
              </a:spcAft>
              <a:buNone/>
            </a:pPr>
            <a:endParaRPr dirty="0"/>
          </a:p>
        </p:txBody>
      </p:sp>
      <p:pic>
        <p:nvPicPr>
          <p:cNvPr id="282" name="Google Shape;282;p32"/>
          <p:cNvPicPr preferRelativeResize="0"/>
          <p:nvPr/>
        </p:nvPicPr>
        <p:blipFill>
          <a:blip r:embed="rId3">
            <a:alphaModFix/>
          </a:blip>
          <a:stretch>
            <a:fillRect/>
          </a:stretch>
        </p:blipFill>
        <p:spPr>
          <a:xfrm>
            <a:off x="5578311" y="4021524"/>
            <a:ext cx="1475824" cy="782200"/>
          </a:xfrm>
          <a:prstGeom prst="rect">
            <a:avLst/>
          </a:prstGeom>
          <a:noFill/>
          <a:ln>
            <a:noFill/>
          </a:ln>
        </p:spPr>
      </p:pic>
      <p:pic>
        <p:nvPicPr>
          <p:cNvPr id="283" name="Google Shape;283;p32"/>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Continuation Ideas</a:t>
            </a:r>
            <a:endParaRPr/>
          </a:p>
        </p:txBody>
      </p:sp>
      <p:sp>
        <p:nvSpPr>
          <p:cNvPr id="289" name="Google Shape;289;p3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1200"/>
              </a:spcBef>
              <a:spcAft>
                <a:spcPts val="0"/>
              </a:spcAft>
              <a:buClr>
                <a:schemeClr val="dk2"/>
              </a:buClr>
              <a:buSzPts val="2000"/>
              <a:buChar char="■"/>
            </a:pPr>
            <a:r>
              <a:rPr lang="en-US" dirty="0"/>
              <a:t>Rather than having a central database of items/assets, it would be better to have a local database on each E.G.G. in the even that an E.G.G. where to start emitting erroneous data (NFC possibility due to noise) Block Chain of EGGs in the event that the central database crashes.  Don’t put all your EGGs in one basket</a:t>
            </a:r>
            <a:endParaRPr dirty="0"/>
          </a:p>
          <a:p>
            <a:pPr marL="384048" lvl="0" indent="-371348" algn="l" rtl="0">
              <a:lnSpc>
                <a:spcPct val="94000"/>
              </a:lnSpc>
              <a:spcBef>
                <a:spcPts val="1200"/>
              </a:spcBef>
              <a:spcAft>
                <a:spcPts val="0"/>
              </a:spcAft>
              <a:buSzPts val="1800"/>
              <a:buChar char="■"/>
            </a:pPr>
            <a:r>
              <a:rPr lang="en-US" dirty="0"/>
              <a:t>Adding Gyroscope and Accelerometers to increase accuracy of relative locations.</a:t>
            </a:r>
            <a:endParaRPr dirty="0"/>
          </a:p>
          <a:p>
            <a:pPr marL="384048" lvl="0" indent="-371348" algn="l" rtl="0">
              <a:lnSpc>
                <a:spcPct val="94000"/>
              </a:lnSpc>
              <a:spcBef>
                <a:spcPts val="1200"/>
              </a:spcBef>
              <a:spcAft>
                <a:spcPts val="0"/>
              </a:spcAft>
              <a:buSzPts val="1800"/>
              <a:buChar char="■"/>
            </a:pPr>
            <a:endParaRPr dirty="0"/>
          </a:p>
        </p:txBody>
      </p:sp>
      <p:pic>
        <p:nvPicPr>
          <p:cNvPr id="290" name="Google Shape;290;p33"/>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Works Cited</a:t>
            </a:r>
            <a:endParaRPr/>
          </a:p>
        </p:txBody>
      </p:sp>
      <p:sp>
        <p:nvSpPr>
          <p:cNvPr id="296" name="Google Shape;296;p34"/>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457200" algn="l" rtl="0">
              <a:spcBef>
                <a:spcPts val="1000"/>
              </a:spcBef>
              <a:spcAft>
                <a:spcPts val="0"/>
              </a:spcAft>
              <a:buNone/>
            </a:pPr>
            <a:r>
              <a:rPr lang="en-US"/>
              <a:t>[1]:  Pixie Lost &amp; Found Survey conducted in October 2016 using the world's largest panel provider, Survey Sampling International.  The survey analyzed findings of a representative sample of over 1,700 people </a:t>
            </a:r>
            <a:r>
              <a:rPr lang="en-US" u="sng">
                <a:solidFill>
                  <a:schemeClr val="hlink"/>
                </a:solidFill>
                <a:hlinkClick r:id="rId3"/>
              </a:rPr>
              <a:t>https://www.prnewswire.com/news-releases/lost-and-found-the-average-american-spends-25-days-each-year-looking-for-lost-items-collectively-costing-us-households-27-billion-annually-in-replacement-costs-300449305.html</a:t>
            </a:r>
            <a:endParaRPr/>
          </a:p>
          <a:p>
            <a:pPr marL="0" lvl="0" indent="0" algn="l" rtl="0">
              <a:spcBef>
                <a:spcPts val="1000"/>
              </a:spcBef>
              <a:spcAft>
                <a:spcPts val="200"/>
              </a:spcAft>
              <a:buNone/>
            </a:pPr>
            <a:r>
              <a:rPr lang="en-US"/>
              <a:t>	[2]</a:t>
            </a:r>
            <a:r>
              <a:rPr lang="en-US" u="sng">
                <a:solidFill>
                  <a:schemeClr val="hlink"/>
                </a:solidFill>
                <a:latin typeface="Arial"/>
                <a:ea typeface="Arial"/>
                <a:cs typeface="Arial"/>
                <a:sym typeface="Arial"/>
                <a:hlinkClick r:id="rId4"/>
              </a:rPr>
              <a:t>https://stackoverflow.com/questions/11217674/how-to-calculate-distance-from-wifi-router-using-signal-strength</a:t>
            </a:r>
            <a:endParaRPr/>
          </a:p>
        </p:txBody>
      </p:sp>
      <p:pic>
        <p:nvPicPr>
          <p:cNvPr id="297" name="Google Shape;297;p34"/>
          <p:cNvPicPr preferRelativeResize="0"/>
          <p:nvPr/>
        </p:nvPicPr>
        <p:blipFill>
          <a:blip r:embed="rId5">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6"/>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0" lvl="0" indent="0" algn="l" rtl="0">
              <a:spcBef>
                <a:spcPts val="1000"/>
              </a:spcBef>
              <a:spcAft>
                <a:spcPts val="200"/>
              </a:spcAft>
              <a:buNone/>
            </a:pPr>
            <a:endParaRPr/>
          </a:p>
        </p:txBody>
      </p:sp>
      <p:pic>
        <p:nvPicPr>
          <p:cNvPr id="116" name="Google Shape;116;p16"/>
          <p:cNvPicPr preferRelativeResize="0"/>
          <p:nvPr/>
        </p:nvPicPr>
        <p:blipFill>
          <a:blip r:embed="rId3">
            <a:alphaModFix/>
          </a:blip>
          <a:stretch>
            <a:fillRect/>
          </a:stretch>
        </p:blipFill>
        <p:spPr>
          <a:xfrm>
            <a:off x="702067" y="0"/>
            <a:ext cx="10787864"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Requirements: M.E.T.A.</a:t>
            </a:r>
            <a:endParaRPr/>
          </a:p>
        </p:txBody>
      </p:sp>
      <p:sp>
        <p:nvSpPr>
          <p:cNvPr id="122" name="Google Shape;122;p17"/>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Font typeface="Arial"/>
              <a:buChar char="●"/>
            </a:pPr>
            <a:r>
              <a:rPr lang="en-US"/>
              <a:t>Near time logging of location of the asset, </a:t>
            </a:r>
            <a:endParaRPr/>
          </a:p>
          <a:p>
            <a:pPr marL="914400" lvl="1" indent="-298450" algn="l" rtl="0">
              <a:lnSpc>
                <a:spcPct val="115000"/>
              </a:lnSpc>
              <a:spcBef>
                <a:spcPts val="0"/>
              </a:spcBef>
              <a:spcAft>
                <a:spcPts val="0"/>
              </a:spcAft>
              <a:buClr>
                <a:schemeClr val="dk1"/>
              </a:buClr>
              <a:buSzPts val="1100"/>
              <a:buFont typeface="Arial"/>
              <a:buChar char="○"/>
            </a:pPr>
            <a:r>
              <a:rPr lang="en-US" i="0" u="sng"/>
              <a:t>five-minute</a:t>
            </a:r>
            <a:r>
              <a:rPr lang="en-US"/>
              <a:t> location resolution.</a:t>
            </a:r>
            <a:endParaRPr/>
          </a:p>
          <a:p>
            <a:pPr marL="914400" lvl="1" indent="-298450" algn="l" rtl="0">
              <a:lnSpc>
                <a:spcPct val="115000"/>
              </a:lnSpc>
              <a:spcBef>
                <a:spcPts val="0"/>
              </a:spcBef>
              <a:spcAft>
                <a:spcPts val="0"/>
              </a:spcAft>
              <a:buClr>
                <a:schemeClr val="dk1"/>
              </a:buClr>
              <a:buSzPts val="1100"/>
              <a:buFont typeface="Arial"/>
              <a:buChar char="○"/>
            </a:pPr>
            <a:r>
              <a:rPr lang="en-US" i="0"/>
              <a:t>Should be accurate to within </a:t>
            </a:r>
            <a:r>
              <a:rPr lang="en-US" i="0" u="sng"/>
              <a:t>20 feet</a:t>
            </a:r>
            <a:endParaRPr u="sng"/>
          </a:p>
          <a:p>
            <a:pPr marL="457200" lvl="0" indent="-298450" algn="l" rtl="0">
              <a:lnSpc>
                <a:spcPct val="115000"/>
              </a:lnSpc>
              <a:spcBef>
                <a:spcPts val="0"/>
              </a:spcBef>
              <a:spcAft>
                <a:spcPts val="0"/>
              </a:spcAft>
              <a:buClr>
                <a:schemeClr val="dk1"/>
              </a:buClr>
              <a:buSzPts val="1100"/>
              <a:buFont typeface="Arial"/>
              <a:buChar char="●"/>
            </a:pPr>
            <a:r>
              <a:rPr lang="en-US"/>
              <a:t>U.I. designed to allow the user to find an asset on a GPS map </a:t>
            </a:r>
            <a:r>
              <a:rPr lang="en-US" u="sng"/>
              <a:t>quickly</a:t>
            </a:r>
            <a:r>
              <a:rPr lang="en-US"/>
              <a:t>.</a:t>
            </a:r>
            <a:endParaRPr/>
          </a:p>
          <a:p>
            <a:pPr marL="457200" lvl="0" indent="-298450" algn="l" rtl="0">
              <a:lnSpc>
                <a:spcPct val="115000"/>
              </a:lnSpc>
              <a:spcBef>
                <a:spcPts val="0"/>
              </a:spcBef>
              <a:spcAft>
                <a:spcPts val="0"/>
              </a:spcAft>
              <a:buClr>
                <a:schemeClr val="dk1"/>
              </a:buClr>
              <a:buSzPts val="1100"/>
              <a:buFont typeface="Arial"/>
              <a:buChar char="●"/>
            </a:pPr>
            <a:r>
              <a:rPr lang="en-US"/>
              <a:t>Device should be able to run for at least </a:t>
            </a:r>
            <a:r>
              <a:rPr lang="en-US" u="sng"/>
              <a:t>24 hours </a:t>
            </a:r>
            <a:endParaRPr u="sng"/>
          </a:p>
          <a:p>
            <a:pPr marL="457200" lvl="0" indent="-298450" algn="l" rtl="0">
              <a:lnSpc>
                <a:spcPct val="115000"/>
              </a:lnSpc>
              <a:spcBef>
                <a:spcPts val="0"/>
              </a:spcBef>
              <a:spcAft>
                <a:spcPts val="0"/>
              </a:spcAft>
              <a:buClr>
                <a:schemeClr val="dk1"/>
              </a:buClr>
              <a:buSzPts val="1100"/>
              <a:buFont typeface="Arial"/>
              <a:buChar char="●"/>
            </a:pPr>
            <a:r>
              <a:rPr lang="en-US"/>
              <a:t>Device and asset must be paired using </a:t>
            </a:r>
            <a:r>
              <a:rPr lang="en-US" u="sng"/>
              <a:t>unique</a:t>
            </a:r>
            <a:r>
              <a:rPr lang="en-US"/>
              <a:t> asset identification codes</a:t>
            </a:r>
            <a:endParaRPr/>
          </a:p>
          <a:p>
            <a:pPr marL="457200" lvl="0" indent="-298450" algn="l" rtl="0">
              <a:lnSpc>
                <a:spcPct val="115000"/>
              </a:lnSpc>
              <a:spcBef>
                <a:spcPts val="0"/>
              </a:spcBef>
              <a:spcAft>
                <a:spcPts val="0"/>
              </a:spcAft>
              <a:buClr>
                <a:schemeClr val="dk1"/>
              </a:buClr>
              <a:buSzPts val="1100"/>
              <a:buFont typeface="Arial"/>
              <a:buChar char="●"/>
            </a:pPr>
            <a:r>
              <a:rPr lang="en-US"/>
              <a:t>Device should be </a:t>
            </a:r>
            <a:r>
              <a:rPr lang="en-US" u="sng"/>
              <a:t>physically connected</a:t>
            </a:r>
            <a:r>
              <a:rPr lang="en-US"/>
              <a:t> to the asset.</a:t>
            </a:r>
            <a:endParaRPr/>
          </a:p>
          <a:p>
            <a:pPr marL="914400" lvl="1" indent="-298450" algn="l" rtl="0">
              <a:lnSpc>
                <a:spcPct val="115000"/>
              </a:lnSpc>
              <a:spcBef>
                <a:spcPts val="0"/>
              </a:spcBef>
              <a:spcAft>
                <a:spcPts val="0"/>
              </a:spcAft>
              <a:buClr>
                <a:schemeClr val="dk1"/>
              </a:buClr>
              <a:buSzPts val="1100"/>
              <a:buFont typeface="Arial"/>
              <a:buChar char="○"/>
            </a:pPr>
            <a:r>
              <a:rPr lang="en-US"/>
              <a:t>size: 8cm x 12cm x 5cm</a:t>
            </a:r>
            <a:endParaRPr/>
          </a:p>
          <a:p>
            <a:pPr marL="914400" lvl="1" indent="-298450" algn="l" rtl="0">
              <a:lnSpc>
                <a:spcPct val="115000"/>
              </a:lnSpc>
              <a:spcBef>
                <a:spcPts val="0"/>
              </a:spcBef>
              <a:spcAft>
                <a:spcPts val="0"/>
              </a:spcAft>
              <a:buClr>
                <a:schemeClr val="dk1"/>
              </a:buClr>
              <a:buSzPts val="1100"/>
              <a:buFont typeface="Arial"/>
              <a:buChar char="○"/>
            </a:pPr>
            <a:r>
              <a:rPr lang="en-US"/>
              <a:t>mass 0.6Kg (1.5lb)</a:t>
            </a:r>
            <a:endParaRPr/>
          </a:p>
        </p:txBody>
      </p:sp>
      <p:pic>
        <p:nvPicPr>
          <p:cNvPr id="123" name="Google Shape;123;p17"/>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p:nvPr/>
        </p:nvSpPr>
        <p:spPr>
          <a:xfrm>
            <a:off x="1466075" y="2036225"/>
            <a:ext cx="9601200" cy="110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Brainstorming</a:t>
            </a:r>
            <a:endParaRPr/>
          </a:p>
          <a:p>
            <a:pPr marL="0" lvl="0" indent="0" algn="l" rtl="0">
              <a:lnSpc>
                <a:spcPct val="89000"/>
              </a:lnSpc>
              <a:spcBef>
                <a:spcPts val="0"/>
              </a:spcBef>
              <a:spcAft>
                <a:spcPts val="0"/>
              </a:spcAft>
              <a:buClr>
                <a:schemeClr val="dk2"/>
              </a:buClr>
              <a:buSzPts val="4400"/>
              <a:buFont typeface="Libre Franklin"/>
              <a:buNone/>
            </a:pPr>
            <a:endParaRPr/>
          </a:p>
        </p:txBody>
      </p:sp>
      <p:sp>
        <p:nvSpPr>
          <p:cNvPr id="130" name="Google Shape;130;p18"/>
          <p:cNvSpPr txBox="1">
            <a:spLocks noGrp="1"/>
          </p:cNvSpPr>
          <p:nvPr>
            <p:ph type="body" idx="1"/>
          </p:nvPr>
        </p:nvSpPr>
        <p:spPr>
          <a:xfrm>
            <a:off x="1273875" y="2171689"/>
            <a:ext cx="4443900" cy="823800"/>
          </a:xfrm>
          <a:prstGeom prst="rect">
            <a:avLst/>
          </a:prstGeom>
          <a:noFill/>
          <a:ln>
            <a:noFill/>
          </a:ln>
        </p:spPr>
        <p:txBody>
          <a:bodyPr spcFirstLastPara="1" wrap="square" lIns="91425" tIns="45700" rIns="91425" bIns="45700" anchor="t" anchorCtr="0">
            <a:noAutofit/>
          </a:bodyPr>
          <a:lstStyle/>
          <a:p>
            <a:pPr marL="384048" lvl="0" indent="0" algn="l" rtl="0">
              <a:lnSpc>
                <a:spcPct val="94000"/>
              </a:lnSpc>
              <a:spcBef>
                <a:spcPts val="1200"/>
              </a:spcBef>
              <a:spcAft>
                <a:spcPts val="0"/>
              </a:spcAft>
              <a:buNone/>
            </a:pPr>
            <a:r>
              <a:rPr lang="en-US" sz="4400"/>
              <a:t>Challenges</a:t>
            </a:r>
            <a:endParaRPr sz="4400"/>
          </a:p>
          <a:p>
            <a:pPr marL="384048" lvl="0" indent="0" algn="l" rtl="0">
              <a:lnSpc>
                <a:spcPct val="94000"/>
              </a:lnSpc>
              <a:spcBef>
                <a:spcPts val="1200"/>
              </a:spcBef>
              <a:spcAft>
                <a:spcPts val="0"/>
              </a:spcAft>
              <a:buNone/>
            </a:pPr>
            <a:endParaRPr sz="4400"/>
          </a:p>
        </p:txBody>
      </p:sp>
      <p:sp>
        <p:nvSpPr>
          <p:cNvPr id="131" name="Google Shape;131;p18"/>
          <p:cNvSpPr txBox="1">
            <a:spLocks noGrp="1"/>
          </p:cNvSpPr>
          <p:nvPr>
            <p:ph type="body" idx="2"/>
          </p:nvPr>
        </p:nvSpPr>
        <p:spPr>
          <a:xfrm>
            <a:off x="1371600" y="3305207"/>
            <a:ext cx="4443900" cy="2562300"/>
          </a:xfrm>
          <a:prstGeom prst="rect">
            <a:avLst/>
          </a:prstGeom>
        </p:spPr>
        <p:txBody>
          <a:bodyPr spcFirstLastPara="1" wrap="square" lIns="91425" tIns="45700" rIns="91425" bIns="45700" anchor="t" anchorCtr="0">
            <a:noAutofit/>
          </a:bodyPr>
          <a:lstStyle/>
          <a:p>
            <a:pPr marL="457200" lvl="0" indent="-368300" algn="l" rtl="0">
              <a:spcBef>
                <a:spcPts val="1200"/>
              </a:spcBef>
              <a:spcAft>
                <a:spcPts val="0"/>
              </a:spcAft>
              <a:buSzPts val="2200"/>
              <a:buFont typeface="Georgia"/>
              <a:buChar char="■"/>
            </a:pPr>
            <a:r>
              <a:rPr lang="en-US" sz="2200">
                <a:latin typeface="Georgia"/>
                <a:ea typeface="Georgia"/>
                <a:cs typeface="Georgia"/>
                <a:sym typeface="Georgia"/>
              </a:rPr>
              <a:t>Communications: NFC/RFID, Wireless internet, GPS</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What data needs to be collected</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How integrate security for sensitive/classified  items</a:t>
            </a:r>
            <a:endParaRPr sz="2200">
              <a:latin typeface="Georgia"/>
              <a:ea typeface="Georgia"/>
              <a:cs typeface="Georgia"/>
              <a:sym typeface="Georgia"/>
            </a:endParaRPr>
          </a:p>
          <a:p>
            <a:pPr marL="457200" lvl="0" indent="-368300" algn="l" rtl="0">
              <a:spcBef>
                <a:spcPts val="0"/>
              </a:spcBef>
              <a:spcAft>
                <a:spcPts val="0"/>
              </a:spcAft>
              <a:buSzPts val="2200"/>
              <a:buFont typeface="Georgia"/>
              <a:buChar char="■"/>
            </a:pPr>
            <a:r>
              <a:rPr lang="en-US" sz="2200">
                <a:latin typeface="Georgia"/>
                <a:ea typeface="Georgia"/>
                <a:cs typeface="Georgia"/>
                <a:sym typeface="Georgia"/>
              </a:rPr>
              <a:t>Egg puns</a:t>
            </a:r>
            <a:endParaRPr sz="2200">
              <a:latin typeface="Georgia"/>
              <a:ea typeface="Georgia"/>
              <a:cs typeface="Georgia"/>
              <a:sym typeface="Georgia"/>
            </a:endParaRPr>
          </a:p>
          <a:p>
            <a:pPr marL="384048" lvl="0" indent="0" algn="l" rtl="0">
              <a:spcBef>
                <a:spcPts val="1200"/>
              </a:spcBef>
              <a:spcAft>
                <a:spcPts val="0"/>
              </a:spcAft>
              <a:buClr>
                <a:schemeClr val="dk1"/>
              </a:buClr>
              <a:buSzPts val="1100"/>
              <a:buFont typeface="Arial"/>
              <a:buNone/>
            </a:pPr>
            <a:endParaRPr sz="1800"/>
          </a:p>
          <a:p>
            <a:pPr marL="0" lvl="0" indent="0" algn="l" rtl="0">
              <a:spcBef>
                <a:spcPts val="1000"/>
              </a:spcBef>
              <a:spcAft>
                <a:spcPts val="200"/>
              </a:spcAft>
              <a:buNone/>
            </a:pPr>
            <a:endParaRPr sz="3000"/>
          </a:p>
        </p:txBody>
      </p:sp>
      <p:sp>
        <p:nvSpPr>
          <p:cNvPr id="132" name="Google Shape;132;p18"/>
          <p:cNvSpPr txBox="1">
            <a:spLocks noGrp="1"/>
          </p:cNvSpPr>
          <p:nvPr>
            <p:ph type="body" idx="3"/>
          </p:nvPr>
        </p:nvSpPr>
        <p:spPr>
          <a:xfrm>
            <a:off x="6525014" y="2171689"/>
            <a:ext cx="4443900" cy="823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4400"/>
              <a:t>Solution factors</a:t>
            </a:r>
            <a:endParaRPr sz="4400"/>
          </a:p>
        </p:txBody>
      </p:sp>
      <p:sp>
        <p:nvSpPr>
          <p:cNvPr id="133" name="Google Shape;133;p18"/>
          <p:cNvSpPr txBox="1">
            <a:spLocks noGrp="1"/>
          </p:cNvSpPr>
          <p:nvPr>
            <p:ph type="body" idx="4"/>
          </p:nvPr>
        </p:nvSpPr>
        <p:spPr>
          <a:xfrm>
            <a:off x="6525014" y="3305207"/>
            <a:ext cx="4443900" cy="25623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30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Time effective</a:t>
            </a:r>
            <a:endParaRPr sz="2800">
              <a:solidFill>
                <a:schemeClr val="dk1"/>
              </a:solidFill>
              <a:latin typeface="Georgia"/>
              <a:ea typeface="Georgia"/>
              <a:cs typeface="Georgia"/>
              <a:sym typeface="Georgia"/>
            </a:endParaRPr>
          </a:p>
          <a:p>
            <a:pPr marL="457200" lvl="0" indent="-406400" algn="l" rtl="0">
              <a:lnSpc>
                <a:spcPct val="100000"/>
              </a:lnSpc>
              <a:spcBef>
                <a:spcPts val="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cost effective</a:t>
            </a:r>
            <a:endParaRPr sz="2800">
              <a:solidFill>
                <a:schemeClr val="dk1"/>
              </a:solidFill>
              <a:latin typeface="Georgia"/>
              <a:ea typeface="Georgia"/>
              <a:cs typeface="Georgia"/>
              <a:sym typeface="Georgia"/>
            </a:endParaRPr>
          </a:p>
          <a:p>
            <a:pPr marL="457200" lvl="0" indent="-406400" algn="l" rtl="0">
              <a:lnSpc>
                <a:spcPct val="100000"/>
              </a:lnSpc>
              <a:spcBef>
                <a:spcPts val="0"/>
              </a:spcBef>
              <a:spcAft>
                <a:spcPts val="0"/>
              </a:spcAft>
              <a:buClr>
                <a:srgbClr val="313340"/>
              </a:buClr>
              <a:buSzPts val="2800"/>
              <a:buFont typeface="Georgia"/>
              <a:buChar char="•"/>
            </a:pPr>
            <a:r>
              <a:rPr lang="en-US" sz="2800">
                <a:solidFill>
                  <a:schemeClr val="dk1"/>
                </a:solidFill>
                <a:latin typeface="Georgia"/>
                <a:ea typeface="Georgia"/>
                <a:cs typeface="Georgia"/>
                <a:sym typeface="Georgia"/>
              </a:rPr>
              <a:t>construction simplicity</a:t>
            </a:r>
            <a:endParaRPr/>
          </a:p>
        </p:txBody>
      </p:sp>
      <p:cxnSp>
        <p:nvCxnSpPr>
          <p:cNvPr id="134" name="Google Shape;134;p18"/>
          <p:cNvCxnSpPr/>
          <p:nvPr/>
        </p:nvCxnSpPr>
        <p:spPr>
          <a:xfrm flipH="1">
            <a:off x="6173713" y="2036225"/>
            <a:ext cx="3900" cy="4968300"/>
          </a:xfrm>
          <a:prstGeom prst="straightConnector1">
            <a:avLst/>
          </a:prstGeom>
          <a:noFill/>
          <a:ln w="9525" cap="flat" cmpd="sng">
            <a:solidFill>
              <a:schemeClr val="dk2"/>
            </a:solidFill>
            <a:prstDash val="solid"/>
            <a:round/>
            <a:headEnd type="none" w="med" len="med"/>
            <a:tailEnd type="none" w="med" len="med"/>
          </a:ln>
        </p:spPr>
      </p:cxnSp>
      <p:pic>
        <p:nvPicPr>
          <p:cNvPr id="135" name="Google Shape;135;p18"/>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3717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400"/>
              <a:buFont typeface="Libre Franklin"/>
              <a:buNone/>
            </a:pPr>
            <a:r>
              <a:rPr lang="en-US"/>
              <a:t>The E.G.G.</a:t>
            </a:r>
            <a:endParaRPr/>
          </a:p>
          <a:p>
            <a:pPr marL="0" lvl="0" indent="0" algn="ctr" rtl="0">
              <a:spcBef>
                <a:spcPts val="0"/>
              </a:spcBef>
              <a:spcAft>
                <a:spcPts val="0"/>
              </a:spcAft>
              <a:buClr>
                <a:schemeClr val="dk2"/>
              </a:buClr>
              <a:buSzPts val="4400"/>
              <a:buFont typeface="Libre Franklin"/>
              <a:buNone/>
            </a:pPr>
            <a:r>
              <a:rPr lang="en-US" sz="3000"/>
              <a:t>Electromagnetic Geolocating Gadget</a:t>
            </a:r>
            <a:endParaRPr/>
          </a:p>
        </p:txBody>
      </p:sp>
      <p:sp>
        <p:nvSpPr>
          <p:cNvPr id="141" name="Google Shape;141;p19"/>
          <p:cNvSpPr txBox="1">
            <a:spLocks noGrp="1"/>
          </p:cNvSpPr>
          <p:nvPr>
            <p:ph type="body" idx="1"/>
          </p:nvPr>
        </p:nvSpPr>
        <p:spPr>
          <a:xfrm>
            <a:off x="1371600" y="2286000"/>
            <a:ext cx="9601200" cy="3886200"/>
          </a:xfrm>
          <a:prstGeom prst="rect">
            <a:avLst/>
          </a:prstGeom>
          <a:noFill/>
          <a:ln>
            <a:noFill/>
          </a:ln>
        </p:spPr>
        <p:txBody>
          <a:bodyPr spcFirstLastPara="1" wrap="square" lIns="91425" tIns="45700" rIns="91425" bIns="45700" anchor="t" anchorCtr="0">
            <a:noAutofit/>
          </a:bodyPr>
          <a:lstStyle/>
          <a:p>
            <a:pPr marL="457200" lvl="0" indent="-342900" algn="l" rtl="0">
              <a:lnSpc>
                <a:spcPct val="94000"/>
              </a:lnSpc>
              <a:spcBef>
                <a:spcPts val="1200"/>
              </a:spcBef>
              <a:spcAft>
                <a:spcPts val="0"/>
              </a:spcAft>
              <a:buSzPts val="1800"/>
              <a:buChar char="■"/>
            </a:pPr>
            <a:r>
              <a:rPr lang="en-US"/>
              <a:t>System made of 4 components</a:t>
            </a:r>
            <a:endParaRPr/>
          </a:p>
          <a:p>
            <a:pPr marL="914400" lvl="1" indent="-342900" algn="l" rtl="0">
              <a:lnSpc>
                <a:spcPct val="94000"/>
              </a:lnSpc>
              <a:spcBef>
                <a:spcPts val="0"/>
              </a:spcBef>
              <a:spcAft>
                <a:spcPts val="0"/>
              </a:spcAft>
              <a:buSzPts val="1800"/>
              <a:buChar char="–"/>
            </a:pPr>
            <a:r>
              <a:rPr lang="en-US"/>
              <a:t>Raspberry Pi 4 model B </a:t>
            </a:r>
            <a:endParaRPr/>
          </a:p>
          <a:p>
            <a:pPr marL="914400" lvl="1" indent="-342900" algn="l" rtl="0">
              <a:lnSpc>
                <a:spcPct val="94000"/>
              </a:lnSpc>
              <a:spcBef>
                <a:spcPts val="0"/>
              </a:spcBef>
              <a:spcAft>
                <a:spcPts val="0"/>
              </a:spcAft>
              <a:buSzPts val="1800"/>
              <a:buChar char="–"/>
            </a:pPr>
            <a:r>
              <a:rPr lang="en-US"/>
              <a:t>NFC antena</a:t>
            </a:r>
            <a:endParaRPr/>
          </a:p>
          <a:p>
            <a:pPr marL="914400" lvl="1" indent="-342900" algn="l" rtl="0">
              <a:lnSpc>
                <a:spcPct val="94000"/>
              </a:lnSpc>
              <a:spcBef>
                <a:spcPts val="0"/>
              </a:spcBef>
              <a:spcAft>
                <a:spcPts val="0"/>
              </a:spcAft>
              <a:buSzPts val="1800"/>
              <a:buChar char="–"/>
            </a:pPr>
            <a:r>
              <a:rPr lang="en-US"/>
              <a:t>speaker </a:t>
            </a:r>
            <a:endParaRPr/>
          </a:p>
          <a:p>
            <a:pPr marL="914400" lvl="1" indent="-342900" algn="l" rtl="0">
              <a:lnSpc>
                <a:spcPct val="94000"/>
              </a:lnSpc>
              <a:spcBef>
                <a:spcPts val="0"/>
              </a:spcBef>
              <a:spcAft>
                <a:spcPts val="0"/>
              </a:spcAft>
              <a:buSzPts val="1800"/>
              <a:buChar char="–"/>
            </a:pPr>
            <a:r>
              <a:rPr lang="en-US"/>
              <a:t>Power Source</a:t>
            </a:r>
            <a:endParaRPr/>
          </a:p>
          <a:p>
            <a:pPr marL="457200" lvl="0" indent="-342900" algn="l" rtl="0">
              <a:lnSpc>
                <a:spcPct val="94000"/>
              </a:lnSpc>
              <a:spcBef>
                <a:spcPts val="0"/>
              </a:spcBef>
              <a:spcAft>
                <a:spcPts val="0"/>
              </a:spcAft>
              <a:buSzPts val="1800"/>
              <a:buChar char="■"/>
            </a:pPr>
            <a:r>
              <a:rPr lang="en-US"/>
              <a:t>3  communication channels</a:t>
            </a:r>
            <a:endParaRPr/>
          </a:p>
          <a:p>
            <a:pPr marL="914400" lvl="1" indent="-342900" algn="l" rtl="0">
              <a:lnSpc>
                <a:spcPct val="94000"/>
              </a:lnSpc>
              <a:spcBef>
                <a:spcPts val="0"/>
              </a:spcBef>
              <a:spcAft>
                <a:spcPts val="0"/>
              </a:spcAft>
              <a:buSzPts val="1800"/>
              <a:buChar char="–"/>
            </a:pPr>
            <a:r>
              <a:rPr lang="en-US"/>
              <a:t>NFC/ Radio Frequency</a:t>
            </a:r>
            <a:endParaRPr/>
          </a:p>
          <a:p>
            <a:pPr marL="1371600" lvl="2" indent="-342900" algn="l" rtl="0">
              <a:lnSpc>
                <a:spcPct val="94000"/>
              </a:lnSpc>
              <a:spcBef>
                <a:spcPts val="0"/>
              </a:spcBef>
              <a:spcAft>
                <a:spcPts val="0"/>
              </a:spcAft>
              <a:buSzPts val="1800"/>
              <a:buChar char="■"/>
            </a:pPr>
            <a:r>
              <a:rPr lang="en-US"/>
              <a:t>EntryPoints- NFC~ Fixed to physical locations like doorways</a:t>
            </a:r>
            <a:endParaRPr/>
          </a:p>
          <a:p>
            <a:pPr marL="1371600" lvl="2" indent="-342900" algn="l" rtl="0">
              <a:lnSpc>
                <a:spcPct val="94000"/>
              </a:lnSpc>
              <a:spcBef>
                <a:spcPts val="0"/>
              </a:spcBef>
              <a:spcAft>
                <a:spcPts val="0"/>
              </a:spcAft>
              <a:buSzPts val="1800"/>
              <a:buChar char="■"/>
            </a:pPr>
            <a:r>
              <a:rPr lang="en-US"/>
              <a:t>Mobile devices-NFC~ Variable locations, but accurate GPS location</a:t>
            </a:r>
            <a:endParaRPr/>
          </a:p>
          <a:p>
            <a:pPr marL="1371600" lvl="2" indent="-342900" algn="l" rtl="0">
              <a:lnSpc>
                <a:spcPct val="94000"/>
              </a:lnSpc>
              <a:spcBef>
                <a:spcPts val="0"/>
              </a:spcBef>
              <a:spcAft>
                <a:spcPts val="0"/>
              </a:spcAft>
              <a:buSzPts val="1800"/>
              <a:buChar char="■"/>
            </a:pPr>
            <a:r>
              <a:rPr lang="en-US"/>
              <a:t>Wifi Routers- Wifi~Fixed to physical locations</a:t>
            </a:r>
            <a:endParaRPr/>
          </a:p>
        </p:txBody>
      </p:sp>
      <p:sp>
        <p:nvSpPr>
          <p:cNvPr id="142" name="Google Shape;142;p19"/>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Hardware:</a:t>
            </a:r>
            <a:endParaRPr sz="4800">
              <a:latin typeface="Libre Franklin"/>
              <a:ea typeface="Libre Franklin"/>
              <a:cs typeface="Libre Franklin"/>
              <a:sym typeface="Libre Franklin"/>
            </a:endParaRPr>
          </a:p>
        </p:txBody>
      </p:sp>
      <p:pic>
        <p:nvPicPr>
          <p:cNvPr id="143" name="Google Shape;143;p19"/>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The Basket</a:t>
            </a:r>
            <a:endParaRPr/>
          </a:p>
          <a:p>
            <a:pPr marL="0" lvl="0" indent="0" algn="ctr" rtl="0">
              <a:lnSpc>
                <a:spcPct val="89000"/>
              </a:lnSpc>
              <a:spcBef>
                <a:spcPts val="0"/>
              </a:spcBef>
              <a:spcAft>
                <a:spcPts val="0"/>
              </a:spcAft>
              <a:buClr>
                <a:schemeClr val="dk2"/>
              </a:buClr>
              <a:buSzPts val="4400"/>
              <a:buFont typeface="Libre Franklin"/>
              <a:buNone/>
            </a:pPr>
            <a:r>
              <a:rPr lang="en-US" sz="3000"/>
              <a:t>User Interface/Database</a:t>
            </a:r>
            <a:endParaRPr sz="3000"/>
          </a:p>
        </p:txBody>
      </p:sp>
      <p:sp>
        <p:nvSpPr>
          <p:cNvPr id="149" name="Google Shape;149;p20"/>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1200"/>
              </a:spcBef>
              <a:spcAft>
                <a:spcPts val="0"/>
              </a:spcAft>
              <a:buNone/>
            </a:pPr>
            <a:endParaRPr/>
          </a:p>
          <a:p>
            <a:pPr marL="457200" lvl="0" indent="-342900" algn="l" rtl="0">
              <a:lnSpc>
                <a:spcPct val="94000"/>
              </a:lnSpc>
              <a:spcBef>
                <a:spcPts val="1200"/>
              </a:spcBef>
              <a:spcAft>
                <a:spcPts val="0"/>
              </a:spcAft>
              <a:buSzPts val="1800"/>
              <a:buChar char="■"/>
            </a:pPr>
            <a:r>
              <a:rPr lang="en-US"/>
              <a:t>User Login</a:t>
            </a:r>
            <a:endParaRPr/>
          </a:p>
          <a:p>
            <a:pPr marL="914400" lvl="1" indent="-342900" algn="l" rtl="0">
              <a:lnSpc>
                <a:spcPct val="94000"/>
              </a:lnSpc>
              <a:spcBef>
                <a:spcPts val="0"/>
              </a:spcBef>
              <a:spcAft>
                <a:spcPts val="0"/>
              </a:spcAft>
              <a:buSzPts val="1800"/>
              <a:buChar char="–"/>
            </a:pPr>
            <a:r>
              <a:rPr lang="en-US"/>
              <a:t>credential verification</a:t>
            </a:r>
            <a:endParaRPr/>
          </a:p>
          <a:p>
            <a:pPr marL="457200" lvl="0" indent="-342900" algn="l" rtl="0">
              <a:lnSpc>
                <a:spcPct val="94000"/>
              </a:lnSpc>
              <a:spcBef>
                <a:spcPts val="0"/>
              </a:spcBef>
              <a:spcAft>
                <a:spcPts val="0"/>
              </a:spcAft>
              <a:buSzPts val="1800"/>
              <a:buChar char="■"/>
            </a:pPr>
            <a:r>
              <a:rPr lang="en-US"/>
              <a:t>Data Access</a:t>
            </a:r>
            <a:endParaRPr/>
          </a:p>
          <a:p>
            <a:pPr marL="914400" lvl="1" indent="-342900" algn="l" rtl="0">
              <a:lnSpc>
                <a:spcPct val="94000"/>
              </a:lnSpc>
              <a:spcBef>
                <a:spcPts val="0"/>
              </a:spcBef>
              <a:spcAft>
                <a:spcPts val="0"/>
              </a:spcAft>
              <a:buSzPts val="1800"/>
              <a:buChar char="–"/>
            </a:pPr>
            <a:r>
              <a:rPr lang="en-US"/>
              <a:t>varies based on user credentials</a:t>
            </a:r>
            <a:endParaRPr/>
          </a:p>
          <a:p>
            <a:pPr marL="914400" lvl="1" indent="-342900" algn="l" rtl="0">
              <a:lnSpc>
                <a:spcPct val="94000"/>
              </a:lnSpc>
              <a:spcBef>
                <a:spcPts val="0"/>
              </a:spcBef>
              <a:spcAft>
                <a:spcPts val="0"/>
              </a:spcAft>
              <a:buSzPts val="1800"/>
              <a:buChar char="–"/>
            </a:pPr>
            <a:r>
              <a:rPr lang="en-US"/>
              <a:t>intuitive</a:t>
            </a:r>
            <a:endParaRPr/>
          </a:p>
        </p:txBody>
      </p:sp>
      <p:sp>
        <p:nvSpPr>
          <p:cNvPr id="150" name="Google Shape;150;p20"/>
          <p:cNvSpPr txBox="1"/>
          <p:nvPr/>
        </p:nvSpPr>
        <p:spPr>
          <a:xfrm>
            <a:off x="863350" y="237900"/>
            <a:ext cx="3551100" cy="8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Libre Franklin"/>
                <a:ea typeface="Libre Franklin"/>
                <a:cs typeface="Libre Franklin"/>
                <a:sym typeface="Libre Franklin"/>
              </a:rPr>
              <a:t>Software:</a:t>
            </a:r>
            <a:endParaRPr sz="4800">
              <a:latin typeface="Libre Franklin"/>
              <a:ea typeface="Libre Franklin"/>
              <a:cs typeface="Libre Franklin"/>
              <a:sym typeface="Libre Franklin"/>
            </a:endParaRPr>
          </a:p>
        </p:txBody>
      </p:sp>
      <p:pic>
        <p:nvPicPr>
          <p:cNvPr id="151" name="Google Shape;151;p20"/>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p:nvPr/>
        </p:nvSpPr>
        <p:spPr>
          <a:xfrm>
            <a:off x="2304958" y="1585833"/>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2304958" y="1585833"/>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Item ID</a:t>
            </a:r>
            <a:endParaRPr/>
          </a:p>
        </p:txBody>
      </p:sp>
      <p:sp>
        <p:nvSpPr>
          <p:cNvPr id="158" name="Google Shape;158;p21"/>
          <p:cNvSpPr/>
          <p:nvPr/>
        </p:nvSpPr>
        <p:spPr>
          <a:xfrm>
            <a:off x="2304958" y="2119574"/>
            <a:ext cx="1432200" cy="14220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p:nvPr/>
        </p:nvSpPr>
        <p:spPr>
          <a:xfrm>
            <a:off x="2304958" y="2119574"/>
            <a:ext cx="1432200" cy="142200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Over Easy</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Poached</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Eggs Benedict</a:t>
            </a:r>
            <a:endParaRPr/>
          </a:p>
          <a:p>
            <a:pPr marL="171450" marR="0" lvl="1" indent="-171450" algn="l" rtl="0">
              <a:lnSpc>
                <a:spcPct val="90000"/>
              </a:lnSpc>
              <a:spcBef>
                <a:spcPts val="240"/>
              </a:spcBef>
              <a:spcAft>
                <a:spcPts val="0"/>
              </a:spcAft>
              <a:buClr>
                <a:schemeClr val="dk1"/>
              </a:buClr>
              <a:buSzPts val="1600"/>
              <a:buFont typeface="Libre Franklin"/>
              <a:buAutoNum type="arabicPeriod"/>
            </a:pPr>
            <a:r>
              <a:rPr lang="en-US" sz="1600" b="0" i="0" u="none" strike="noStrike" cap="none">
                <a:solidFill>
                  <a:schemeClr val="dk1"/>
                </a:solidFill>
                <a:latin typeface="Libre Franklin"/>
                <a:ea typeface="Libre Franklin"/>
                <a:cs typeface="Libre Franklin"/>
                <a:sym typeface="Libre Franklin"/>
              </a:rPr>
              <a:t>Hard Boiled</a:t>
            </a:r>
            <a:endParaRPr/>
          </a:p>
        </p:txBody>
      </p:sp>
      <p:sp>
        <p:nvSpPr>
          <p:cNvPr id="160" name="Google Shape;160;p21"/>
          <p:cNvSpPr/>
          <p:nvPr/>
        </p:nvSpPr>
        <p:spPr>
          <a:xfrm>
            <a:off x="3937678"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3937678"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Update Time</a:t>
            </a:r>
            <a:endParaRPr/>
          </a:p>
        </p:txBody>
      </p:sp>
      <p:sp>
        <p:nvSpPr>
          <p:cNvPr id="162" name="Google Shape;162;p21"/>
          <p:cNvSpPr/>
          <p:nvPr/>
        </p:nvSpPr>
        <p:spPr>
          <a:xfrm>
            <a:off x="3937678"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p:nvPr/>
        </p:nvSpPr>
        <p:spPr>
          <a:xfrm>
            <a:off x="4002853" y="2022232"/>
            <a:ext cx="1432200" cy="1399800"/>
          </a:xfrm>
          <a:prstGeom prst="rect">
            <a:avLst/>
          </a:prstGeom>
          <a:noFill/>
          <a:ln>
            <a:noFill/>
          </a:ln>
        </p:spPr>
        <p:txBody>
          <a:bodyPr spcFirstLastPara="1" wrap="square" lIns="85325" tIns="85325" rIns="113775" bIns="128000" anchor="t" anchorCtr="0">
            <a:noAutofit/>
          </a:bodyPr>
          <a:lstStyle/>
          <a:p>
            <a:pPr marL="171450" marR="0" lvl="1" indent="-69850" algn="l" rtl="0">
              <a:lnSpc>
                <a:spcPct val="90000"/>
              </a:lnSpc>
              <a:spcBef>
                <a:spcPts val="0"/>
              </a:spcBef>
              <a:spcAft>
                <a:spcPts val="0"/>
              </a:spcAft>
              <a:buClr>
                <a:schemeClr val="dk1"/>
              </a:buClr>
              <a:buSzPts val="1600"/>
              <a:buFont typeface="Libre Franklin"/>
              <a:buNone/>
            </a:pPr>
            <a:endParaRPr sz="1600" b="0" i="0" u="none" strike="noStrike" cap="none">
              <a:solidFill>
                <a:schemeClr val="dk1"/>
              </a:solidFill>
              <a:latin typeface="Libre Franklin"/>
              <a:ea typeface="Libre Franklin"/>
              <a:cs typeface="Libre Franklin"/>
              <a:sym typeface="Libre Franklin"/>
            </a:endParaRPr>
          </a:p>
        </p:txBody>
      </p:sp>
      <p:sp>
        <p:nvSpPr>
          <p:cNvPr id="164" name="Google Shape;164;p21"/>
          <p:cNvSpPr/>
          <p:nvPr/>
        </p:nvSpPr>
        <p:spPr>
          <a:xfrm>
            <a:off x="5570397"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p:nvPr/>
        </p:nvSpPr>
        <p:spPr>
          <a:xfrm>
            <a:off x="5570397"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Update Manner</a:t>
            </a:r>
            <a:endParaRPr/>
          </a:p>
        </p:txBody>
      </p:sp>
      <p:sp>
        <p:nvSpPr>
          <p:cNvPr id="166" name="Google Shape;166;p21"/>
          <p:cNvSpPr/>
          <p:nvPr/>
        </p:nvSpPr>
        <p:spPr>
          <a:xfrm>
            <a:off x="5570397"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835836"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p:nvPr/>
        </p:nvSpPr>
        <p:spPr>
          <a:xfrm>
            <a:off x="883583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Location (Map)</a:t>
            </a:r>
            <a:endParaRPr/>
          </a:p>
        </p:txBody>
      </p:sp>
      <p:sp>
        <p:nvSpPr>
          <p:cNvPr id="169" name="Google Shape;169;p21"/>
          <p:cNvSpPr/>
          <p:nvPr/>
        </p:nvSpPr>
        <p:spPr>
          <a:xfrm>
            <a:off x="8835836"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468556" y="1591394"/>
            <a:ext cx="1432200" cy="544800"/>
          </a:xfrm>
          <a:prstGeom prst="rect">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txBox="1"/>
          <p:nvPr/>
        </p:nvSpPr>
        <p:spPr>
          <a:xfrm>
            <a:off x="1046855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Battery Power Level</a:t>
            </a:r>
            <a:endParaRPr/>
          </a:p>
        </p:txBody>
      </p:sp>
      <p:sp>
        <p:nvSpPr>
          <p:cNvPr id="172" name="Google Shape;172;p21"/>
          <p:cNvSpPr/>
          <p:nvPr/>
        </p:nvSpPr>
        <p:spPr>
          <a:xfrm>
            <a:off x="10468556" y="2136257"/>
            <a:ext cx="1432200" cy="1399800"/>
          </a:xfrm>
          <a:prstGeom prst="rect">
            <a:avLst/>
          </a:prstGeom>
          <a:solidFill>
            <a:srgbClr val="CBCBCA">
              <a:alpha val="89803"/>
            </a:srgbClr>
          </a:solidFill>
          <a:ln w="9525" cap="flat" cmpd="sng">
            <a:solidFill>
              <a:srgbClr val="CBCB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a:spLocks noGrp="1"/>
          </p:cNvSpPr>
          <p:nvPr>
            <p:ph type="title"/>
          </p:nvPr>
        </p:nvSpPr>
        <p:spPr>
          <a:xfrm>
            <a:off x="1485900" y="170675"/>
            <a:ext cx="9601200" cy="822900"/>
          </a:xfrm>
          <a:prstGeom prst="rect">
            <a:avLst/>
          </a:prstGeom>
          <a:noFill/>
          <a:ln>
            <a:noFill/>
          </a:ln>
        </p:spPr>
        <p:txBody>
          <a:bodyPr spcFirstLastPara="1" wrap="square" lIns="91425" tIns="45700" rIns="91425" bIns="45700" anchor="t" anchorCtr="0">
            <a:noAutofit/>
          </a:bodyPr>
          <a:lstStyle/>
          <a:p>
            <a:pPr marL="0" lvl="0" indent="0" algn="ctr" rtl="0">
              <a:lnSpc>
                <a:spcPct val="89000"/>
              </a:lnSpc>
              <a:spcBef>
                <a:spcPts val="0"/>
              </a:spcBef>
              <a:spcAft>
                <a:spcPts val="0"/>
              </a:spcAft>
              <a:buClr>
                <a:schemeClr val="dk2"/>
              </a:buClr>
              <a:buSzPts val="4400"/>
              <a:buFont typeface="Libre Franklin"/>
              <a:buNone/>
            </a:pPr>
            <a:r>
              <a:rPr lang="en-US"/>
              <a:t>Databases</a:t>
            </a:r>
            <a:endParaRPr/>
          </a:p>
        </p:txBody>
      </p:sp>
      <p:sp>
        <p:nvSpPr>
          <p:cNvPr id="174" name="Google Shape;174;p21"/>
          <p:cNvSpPr/>
          <p:nvPr/>
        </p:nvSpPr>
        <p:spPr>
          <a:xfrm>
            <a:off x="7203116" y="1591394"/>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7203116" y="1591394"/>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Last User</a:t>
            </a:r>
            <a:endParaRPr/>
          </a:p>
        </p:txBody>
      </p:sp>
      <p:sp>
        <p:nvSpPr>
          <p:cNvPr id="176" name="Google Shape;176;p21"/>
          <p:cNvSpPr/>
          <p:nvPr/>
        </p:nvSpPr>
        <p:spPr>
          <a:xfrm>
            <a:off x="7203116" y="2136257"/>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2304966"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txBox="1"/>
          <p:nvPr/>
        </p:nvSpPr>
        <p:spPr>
          <a:xfrm>
            <a:off x="2304966"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UsersID</a:t>
            </a:r>
            <a:endParaRPr/>
          </a:p>
        </p:txBody>
      </p:sp>
      <p:sp>
        <p:nvSpPr>
          <p:cNvPr id="179" name="Google Shape;179;p21"/>
          <p:cNvSpPr/>
          <p:nvPr/>
        </p:nvSpPr>
        <p:spPr>
          <a:xfrm>
            <a:off x="2304966"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adam	</a:t>
            </a:r>
            <a:endParaRPr/>
          </a:p>
          <a:p>
            <a:pPr marL="0" lvl="0" indent="0" algn="l" rtl="0">
              <a:spcBef>
                <a:spcPts val="0"/>
              </a:spcBef>
              <a:spcAft>
                <a:spcPts val="0"/>
              </a:spcAft>
              <a:buNone/>
            </a:pPr>
            <a:r>
              <a:rPr lang="en-US"/>
              <a:t>Riley</a:t>
            </a:r>
            <a:endParaRPr/>
          </a:p>
        </p:txBody>
      </p:sp>
      <p:sp>
        <p:nvSpPr>
          <p:cNvPr id="180" name="Google Shape;180;p21"/>
          <p:cNvSpPr/>
          <p:nvPr/>
        </p:nvSpPr>
        <p:spPr>
          <a:xfrm>
            <a:off x="393769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txBox="1"/>
          <p:nvPr/>
        </p:nvSpPr>
        <p:spPr>
          <a:xfrm>
            <a:off x="393769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Username</a:t>
            </a:r>
            <a:endParaRPr sz="1600">
              <a:solidFill>
                <a:schemeClr val="lt1"/>
              </a:solidFill>
              <a:latin typeface="Libre Franklin"/>
              <a:ea typeface="Libre Franklin"/>
              <a:cs typeface="Libre Franklin"/>
              <a:sym typeface="Libre Franklin"/>
            </a:endParaRPr>
          </a:p>
        </p:txBody>
      </p:sp>
      <p:sp>
        <p:nvSpPr>
          <p:cNvPr id="182" name="Google Shape;182;p21"/>
          <p:cNvSpPr/>
          <p:nvPr/>
        </p:nvSpPr>
        <p:spPr>
          <a:xfrm>
            <a:off x="393769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Egghead</a:t>
            </a:r>
            <a:endParaRPr/>
          </a:p>
          <a:p>
            <a:pPr marL="0" lvl="0" indent="0" algn="l" rtl="0">
              <a:spcBef>
                <a:spcPts val="0"/>
              </a:spcBef>
              <a:spcAft>
                <a:spcPts val="0"/>
              </a:spcAft>
              <a:buNone/>
            </a:pPr>
            <a:r>
              <a:rPr lang="en-US"/>
              <a:t>Presentation</a:t>
            </a:r>
            <a:endParaRPr/>
          </a:p>
        </p:txBody>
      </p:sp>
      <p:sp>
        <p:nvSpPr>
          <p:cNvPr id="183" name="Google Shape;183;p21"/>
          <p:cNvSpPr/>
          <p:nvPr/>
        </p:nvSpPr>
        <p:spPr>
          <a:xfrm>
            <a:off x="715019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txBox="1"/>
          <p:nvPr/>
        </p:nvSpPr>
        <p:spPr>
          <a:xfrm>
            <a:off x="715019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email</a:t>
            </a:r>
            <a:endParaRPr/>
          </a:p>
        </p:txBody>
      </p:sp>
      <p:sp>
        <p:nvSpPr>
          <p:cNvPr id="185" name="Google Shape;185;p21"/>
          <p:cNvSpPr/>
          <p:nvPr/>
        </p:nvSpPr>
        <p:spPr>
          <a:xfrm>
            <a:off x="715019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egg@mail.com</a:t>
            </a:r>
            <a:endParaRPr/>
          </a:p>
          <a:p>
            <a:pPr marL="0" lvl="0" indent="0" algn="l" rtl="0">
              <a:spcBef>
                <a:spcPts val="0"/>
              </a:spcBef>
              <a:spcAft>
                <a:spcPts val="0"/>
              </a:spcAft>
              <a:buNone/>
            </a:pPr>
            <a:r>
              <a:rPr lang="en-US"/>
              <a:t>Rt@egg.com</a:t>
            </a:r>
            <a:endParaRPr/>
          </a:p>
        </p:txBody>
      </p:sp>
      <p:sp>
        <p:nvSpPr>
          <p:cNvPr id="186" name="Google Shape;186;p21"/>
          <p:cNvSpPr/>
          <p:nvPr/>
        </p:nvSpPr>
        <p:spPr>
          <a:xfrm>
            <a:off x="883584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txBox="1"/>
          <p:nvPr/>
        </p:nvSpPr>
        <p:spPr>
          <a:xfrm>
            <a:off x="883584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password</a:t>
            </a:r>
            <a:endParaRPr/>
          </a:p>
        </p:txBody>
      </p:sp>
      <p:sp>
        <p:nvSpPr>
          <p:cNvPr id="188" name="Google Shape;188;p21"/>
          <p:cNvSpPr/>
          <p:nvPr/>
        </p:nvSpPr>
        <p:spPr>
          <a:xfrm>
            <a:off x="883584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0v3rE@sy!</a:t>
            </a:r>
            <a:endParaRPr/>
          </a:p>
          <a:p>
            <a:pPr marL="0" lvl="0" indent="0" algn="l" rtl="0">
              <a:spcBef>
                <a:spcPts val="0"/>
              </a:spcBef>
              <a:spcAft>
                <a:spcPts val="0"/>
              </a:spcAft>
              <a:buNone/>
            </a:pPr>
            <a:r>
              <a:rPr lang="en-US"/>
              <a:t>qwerty123</a:t>
            </a:r>
            <a:endParaRPr/>
          </a:p>
        </p:txBody>
      </p:sp>
      <p:sp>
        <p:nvSpPr>
          <p:cNvPr id="189" name="Google Shape;189;p21"/>
          <p:cNvSpPr/>
          <p:nvPr/>
        </p:nvSpPr>
        <p:spPr>
          <a:xfrm>
            <a:off x="5543941" y="4450669"/>
            <a:ext cx="1432200" cy="544800"/>
          </a:xfrm>
          <a:prstGeom prst="rect">
            <a:avLst/>
          </a:prstGeom>
          <a:gradFill>
            <a:gsLst>
              <a:gs pos="0">
                <a:srgbClr val="4B4B48"/>
              </a:gs>
              <a:gs pos="50000">
                <a:srgbClr val="191B0C"/>
              </a:gs>
              <a:gs pos="100000">
                <a:srgbClr val="15180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p:nvPr/>
        </p:nvSpPr>
        <p:spPr>
          <a:xfrm>
            <a:off x="5543941" y="4450669"/>
            <a:ext cx="1432200" cy="544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group</a:t>
            </a:r>
            <a:endParaRPr/>
          </a:p>
        </p:txBody>
      </p:sp>
      <p:sp>
        <p:nvSpPr>
          <p:cNvPr id="191" name="Google Shape;191;p21"/>
          <p:cNvSpPr/>
          <p:nvPr/>
        </p:nvSpPr>
        <p:spPr>
          <a:xfrm>
            <a:off x="5543941" y="4995532"/>
            <a:ext cx="1432200" cy="1399800"/>
          </a:xfrm>
          <a:prstGeom prst="rect">
            <a:avLst/>
          </a:prstGeom>
          <a:solidFill>
            <a:srgbClr val="CBCBCA">
              <a:alpha val="89800"/>
            </a:srgbClr>
          </a:solidFill>
          <a:ln w="9525" cap="flat" cmpd="sng">
            <a:solidFill>
              <a:srgbClr val="CBCBCA">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HardBoiled</a:t>
            </a:r>
            <a:endParaRPr/>
          </a:p>
          <a:p>
            <a:pPr marL="0" lvl="0" indent="0" algn="l" rtl="0">
              <a:spcBef>
                <a:spcPts val="0"/>
              </a:spcBef>
              <a:spcAft>
                <a:spcPts val="0"/>
              </a:spcAft>
              <a:buNone/>
            </a:pPr>
            <a:r>
              <a:rPr lang="en-US"/>
              <a:t>regular</a:t>
            </a:r>
            <a:endParaRPr/>
          </a:p>
        </p:txBody>
      </p:sp>
      <p:sp>
        <p:nvSpPr>
          <p:cNvPr id="192" name="Google Shape;192;p21"/>
          <p:cNvSpPr txBox="1"/>
          <p:nvPr/>
        </p:nvSpPr>
        <p:spPr>
          <a:xfrm>
            <a:off x="1091425" y="993675"/>
            <a:ext cx="12135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Georgia"/>
                <a:ea typeface="Georgia"/>
                <a:cs typeface="Georgia"/>
                <a:sym typeface="Georgia"/>
              </a:rPr>
              <a:t>Items</a:t>
            </a:r>
            <a:endParaRPr sz="2400">
              <a:latin typeface="Georgia"/>
              <a:ea typeface="Georgia"/>
              <a:cs typeface="Georgia"/>
              <a:sym typeface="Georgia"/>
            </a:endParaRPr>
          </a:p>
        </p:txBody>
      </p:sp>
      <p:sp>
        <p:nvSpPr>
          <p:cNvPr id="193" name="Google Shape;193;p21"/>
          <p:cNvSpPr txBox="1"/>
          <p:nvPr/>
        </p:nvSpPr>
        <p:spPr>
          <a:xfrm>
            <a:off x="980850" y="4023575"/>
            <a:ext cx="1010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Georgia"/>
                <a:ea typeface="Georgia"/>
                <a:cs typeface="Georgia"/>
                <a:sym typeface="Georgia"/>
              </a:rPr>
              <a:t>Users</a:t>
            </a:r>
            <a:endParaRPr sz="2400">
              <a:latin typeface="Georgia"/>
              <a:ea typeface="Georgia"/>
              <a:cs typeface="Georgia"/>
              <a:sym typeface="Georgia"/>
            </a:endParaRPr>
          </a:p>
        </p:txBody>
      </p:sp>
      <p:pic>
        <p:nvPicPr>
          <p:cNvPr id="194" name="Google Shape;194;p21"/>
          <p:cNvPicPr preferRelativeResize="0"/>
          <p:nvPr/>
        </p:nvPicPr>
        <p:blipFill>
          <a:blip r:embed="rId3">
            <a:alphaModFix/>
          </a:blip>
          <a:stretch>
            <a:fillRect/>
          </a:stretch>
        </p:blipFill>
        <p:spPr>
          <a:xfrm>
            <a:off x="10064625" y="4803724"/>
            <a:ext cx="2127375" cy="212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p:nvPr/>
        </p:nvSpPr>
        <p:spPr>
          <a:xfrm>
            <a:off x="8566951" y="150920"/>
            <a:ext cx="36250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pic>
        <p:nvPicPr>
          <p:cNvPr id="200" name="Google Shape;200;p22"/>
          <p:cNvPicPr preferRelativeResize="0"/>
          <p:nvPr/>
        </p:nvPicPr>
        <p:blipFill>
          <a:blip r:embed="rId3">
            <a:alphaModFix/>
          </a:blip>
          <a:stretch>
            <a:fillRect/>
          </a:stretch>
        </p:blipFill>
        <p:spPr>
          <a:xfrm>
            <a:off x="3908050" y="520250"/>
            <a:ext cx="6156579" cy="6435501"/>
          </a:xfrm>
          <a:prstGeom prst="rect">
            <a:avLst/>
          </a:prstGeom>
          <a:noFill/>
          <a:ln>
            <a:noFill/>
          </a:ln>
        </p:spPr>
      </p:pic>
      <p:sp>
        <p:nvSpPr>
          <p:cNvPr id="201" name="Google Shape;201;p22"/>
          <p:cNvSpPr txBox="1"/>
          <p:nvPr/>
        </p:nvSpPr>
        <p:spPr>
          <a:xfrm>
            <a:off x="847075" y="276925"/>
            <a:ext cx="5619900" cy="10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Georgia"/>
                <a:ea typeface="Georgia"/>
                <a:cs typeface="Georgia"/>
                <a:sym typeface="Georgia"/>
              </a:rPr>
              <a:t>Product Communication Diagram</a:t>
            </a:r>
            <a:endParaRPr sz="4800" dirty="0">
              <a:latin typeface="Georgia"/>
              <a:ea typeface="Georgia"/>
              <a:cs typeface="Georgia"/>
              <a:sym typeface="Georgia"/>
            </a:endParaRPr>
          </a:p>
        </p:txBody>
      </p:sp>
      <p:pic>
        <p:nvPicPr>
          <p:cNvPr id="202" name="Google Shape;202;p22"/>
          <p:cNvPicPr preferRelativeResize="0"/>
          <p:nvPr/>
        </p:nvPicPr>
        <p:blipFill>
          <a:blip r:embed="rId4">
            <a:alphaModFix/>
          </a:blip>
          <a:stretch>
            <a:fillRect/>
          </a:stretch>
        </p:blipFill>
        <p:spPr>
          <a:xfrm>
            <a:off x="10064625" y="4803724"/>
            <a:ext cx="2127375" cy="2127350"/>
          </a:xfrm>
          <a:prstGeom prst="rect">
            <a:avLst/>
          </a:prstGeom>
          <a:noFill/>
          <a:ln>
            <a:noFill/>
          </a:ln>
        </p:spPr>
      </p:pic>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609</Words>
  <Application>Microsoft Office PowerPoint</Application>
  <PresentationFormat>Widescreen</PresentationFormat>
  <Paragraphs>110</Paragraphs>
  <Slides>22</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Times New Roman</vt:lpstr>
      <vt:lpstr>Georgia</vt:lpstr>
      <vt:lpstr>Libre Franklin</vt:lpstr>
      <vt:lpstr>Consolas</vt:lpstr>
      <vt:lpstr>Crop</vt:lpstr>
      <vt:lpstr>EGGS-ELLENT TRACKING</vt:lpstr>
      <vt:lpstr>Problem Statement: </vt:lpstr>
      <vt:lpstr>PowerPoint Presentation</vt:lpstr>
      <vt:lpstr>Requirements: M.E.T.A.</vt:lpstr>
      <vt:lpstr>Brainstorming </vt:lpstr>
      <vt:lpstr>The E.G.G. Electromagnetic Geolocating Gadget</vt:lpstr>
      <vt:lpstr>The Basket User Interface/Database</vt:lpstr>
      <vt:lpstr>Databases</vt:lpstr>
      <vt:lpstr>PowerPoint Presentation</vt:lpstr>
      <vt:lpstr>The E.G.G. Electromagnetic Geolocating Gadget </vt:lpstr>
      <vt:lpstr>The Basket User Interface/Database</vt:lpstr>
      <vt:lpstr>PowerPoint Presentation</vt:lpstr>
      <vt:lpstr>PowerPoint Presentation</vt:lpstr>
      <vt:lpstr>PowerPoint Presentation</vt:lpstr>
      <vt:lpstr>PowerPoint Presentation</vt:lpstr>
      <vt:lpstr>PowerPoint Presentation</vt:lpstr>
      <vt:lpstr>PowerPoint Presentation</vt:lpstr>
      <vt:lpstr>Prototype Presentation Video </vt:lpstr>
      <vt:lpstr>PowerPoint Presentation</vt:lpstr>
      <vt:lpstr>Calculations</vt:lpstr>
      <vt:lpstr>Continuation Ideas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EGGS-ELLENT TRACKING</dc:title>
  <dc:creator>kluth</dc:creator>
  <cp:lastModifiedBy>KLUTHER</cp:lastModifiedBy>
  <cp:revision>15</cp:revision>
  <dcterms:modified xsi:type="dcterms:W3CDTF">2019-08-25T18:22:14Z</dcterms:modified>
</cp:coreProperties>
</file>